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sldIdLst>
    <p:sldId id="258" r:id="rId2"/>
    <p:sldId id="261" r:id="rId3"/>
    <p:sldId id="268" r:id="rId4"/>
    <p:sldId id="262" r:id="rId5"/>
    <p:sldId id="263" r:id="rId6"/>
    <p:sldId id="264" r:id="rId7"/>
    <p:sldId id="266" r:id="rId8"/>
    <p:sldId id="265" r:id="rId9"/>
    <p:sldId id="267" r:id="rId10"/>
    <p:sldId id="260" r:id="rId11"/>
    <p:sldId id="259" r:id="rId12"/>
    <p:sldId id="273" r:id="rId13"/>
    <p:sldId id="274" r:id="rId14"/>
    <p:sldId id="275" r:id="rId15"/>
    <p:sldId id="276" r:id="rId16"/>
    <p:sldId id="277" r:id="rId17"/>
    <p:sldId id="278" r:id="rId18"/>
    <p:sldId id="279" r:id="rId19"/>
    <p:sldId id="280" r:id="rId20"/>
    <p:sldId id="311" r:id="rId21"/>
    <p:sldId id="287" r:id="rId22"/>
    <p:sldId id="288" r:id="rId23"/>
    <p:sldId id="289" r:id="rId24"/>
    <p:sldId id="290" r:id="rId25"/>
    <p:sldId id="291" r:id="rId26"/>
    <p:sldId id="313" r:id="rId27"/>
    <p:sldId id="314" r:id="rId28"/>
    <p:sldId id="272" r:id="rId29"/>
    <p:sldId id="315" r:id="rId3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7" d="100"/>
          <a:sy n="67" d="100"/>
        </p:scale>
        <p:origin x="-2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رابط مستقيم 12"/>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عنوان 28"/>
          <p:cNvSpPr>
            <a:spLocks noGrp="1"/>
          </p:cNvSpPr>
          <p:nvPr>
            <p:ph type="ctrTitle"/>
          </p:nvPr>
        </p:nvSpPr>
        <p:spPr>
          <a:xfrm>
            <a:off x="381000" y="4853411"/>
            <a:ext cx="8458200" cy="1222375"/>
          </a:xfrm>
        </p:spPr>
        <p:txBody>
          <a:bodyPr anchor="t"/>
          <a:lstStyle/>
          <a:p>
            <a:r>
              <a:rPr lang="ar-SA" smtClean="0"/>
              <a:t>انقر لتحرير نمط العنوان الرئيسي</a:t>
            </a:r>
            <a:endParaRPr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smtClean="0"/>
              <a:t>انقر لتحرير نمط العنوان الثانوي الرئيسي</a:t>
            </a:r>
            <a:endParaRPr lang="en-US"/>
          </a:p>
        </p:txBody>
      </p:sp>
      <p:sp>
        <p:nvSpPr>
          <p:cNvPr id="5" name="عنصر نائب للتاريخ 15"/>
          <p:cNvSpPr>
            <a:spLocks noGrp="1"/>
          </p:cNvSpPr>
          <p:nvPr>
            <p:ph type="dt" sz="half" idx="10"/>
          </p:nvPr>
        </p:nvSpPr>
        <p:spPr/>
        <p:txBody>
          <a:bodyPr/>
          <a:lstStyle>
            <a:lvl1pPr>
              <a:defRPr/>
            </a:lvl1pPr>
          </a:lstStyle>
          <a:p>
            <a:pPr>
              <a:defRPr/>
            </a:pPr>
            <a:endParaRPr lang="en-US"/>
          </a:p>
        </p:txBody>
      </p:sp>
      <p:sp>
        <p:nvSpPr>
          <p:cNvPr id="6" name="عنصر نائب للتذييل 1"/>
          <p:cNvSpPr>
            <a:spLocks noGrp="1"/>
          </p:cNvSpPr>
          <p:nvPr>
            <p:ph type="ftr" sz="quarter" idx="11"/>
          </p:nvPr>
        </p:nvSpPr>
        <p:spPr/>
        <p:txBody>
          <a:bodyPr/>
          <a:lstStyle>
            <a:lvl1pPr>
              <a:defRPr/>
            </a:lvl1pPr>
          </a:lstStyle>
          <a:p>
            <a:pPr>
              <a:defRPr/>
            </a:pPr>
            <a:endParaRPr lang="en-US"/>
          </a:p>
        </p:txBody>
      </p:sp>
      <p:sp>
        <p:nvSpPr>
          <p:cNvPr id="7" name="عنصر نائب لرقم الشريحة 14"/>
          <p:cNvSpPr>
            <a:spLocks noGrp="1"/>
          </p:cNvSpPr>
          <p:nvPr>
            <p:ph type="sldNum" sz="quarter" idx="12"/>
          </p:nvPr>
        </p:nvSpPr>
        <p:spPr>
          <a:xfrm>
            <a:off x="8229600" y="6473825"/>
            <a:ext cx="758825" cy="247650"/>
          </a:xfrm>
        </p:spPr>
        <p:txBody>
          <a:bodyPr/>
          <a:lstStyle>
            <a:lvl1pPr>
              <a:defRPr/>
            </a:lvl1pPr>
          </a:lstStyle>
          <a:p>
            <a:pPr>
              <a:defRPr/>
            </a:pPr>
            <a:fld id="{E0B8405B-1A5B-400A-B6A4-69A67003826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10"/>
          <p:cNvSpPr>
            <a:spLocks noGrp="1"/>
          </p:cNvSpPr>
          <p:nvPr>
            <p:ph type="dt" sz="half" idx="10"/>
          </p:nvPr>
        </p:nvSpPr>
        <p:spPr/>
        <p:txBody>
          <a:bodyPr/>
          <a:lstStyle>
            <a:lvl1pPr>
              <a:defRPr/>
            </a:lvl1pPr>
          </a:lstStyle>
          <a:p>
            <a:pPr>
              <a:defRPr/>
            </a:pPr>
            <a:endParaRPr lang="en-US"/>
          </a:p>
        </p:txBody>
      </p:sp>
      <p:sp>
        <p:nvSpPr>
          <p:cNvPr id="5" name="عنصر نائب للتذييل 27"/>
          <p:cNvSpPr>
            <a:spLocks noGrp="1"/>
          </p:cNvSpPr>
          <p:nvPr>
            <p:ph type="ftr" sz="quarter" idx="11"/>
          </p:nvPr>
        </p:nvSpPr>
        <p:spPr/>
        <p:txBody>
          <a:bodyPr/>
          <a:lstStyle>
            <a:lvl1pPr>
              <a:defRPr/>
            </a:lvl1pPr>
          </a:lstStyle>
          <a:p>
            <a:pPr>
              <a:defRPr/>
            </a:pPr>
            <a:endParaRPr lang="en-US"/>
          </a:p>
        </p:txBody>
      </p:sp>
      <p:sp>
        <p:nvSpPr>
          <p:cNvPr id="6" name="عنصر نائب لرقم الشريحة 4"/>
          <p:cNvSpPr>
            <a:spLocks noGrp="1"/>
          </p:cNvSpPr>
          <p:nvPr>
            <p:ph type="sldNum" sz="quarter" idx="12"/>
          </p:nvPr>
        </p:nvSpPr>
        <p:spPr/>
        <p:txBody>
          <a:bodyPr/>
          <a:lstStyle>
            <a:lvl1pPr>
              <a:defRPr/>
            </a:lvl1pPr>
          </a:lstStyle>
          <a:p>
            <a:pPr>
              <a:defRPr/>
            </a:pPr>
            <a:fld id="{420B8A1E-FD88-4939-BFEB-911D6FAA25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pPr>
              <a:defRPr/>
            </a:pPr>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C9338584-AA91-47F7-8C38-6C13104066B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lang="ar-SA" smtClean="0"/>
              <a:t>انقر لتحرير نمط العنوان الرئيسي</a:t>
            </a:r>
            <a:endParaRPr lang="en-US"/>
          </a:p>
        </p:txBody>
      </p:sp>
      <p:sp>
        <p:nvSpPr>
          <p:cNvPr id="27" name="عنصر نائب للمحتوى 26"/>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24"/>
          <p:cNvSpPr>
            <a:spLocks noGrp="1"/>
          </p:cNvSpPr>
          <p:nvPr>
            <p:ph type="dt" sz="half" idx="10"/>
          </p:nvPr>
        </p:nvSpPr>
        <p:spPr/>
        <p:txBody>
          <a:bodyPr/>
          <a:lstStyle>
            <a:lvl1pPr>
              <a:defRPr/>
            </a:lvl1pPr>
          </a:lstStyle>
          <a:p>
            <a:pPr>
              <a:defRPr/>
            </a:pPr>
            <a:endParaRPr lang="en-US"/>
          </a:p>
        </p:txBody>
      </p:sp>
      <p:sp>
        <p:nvSpPr>
          <p:cNvPr id="5" name="عنصر نائب للتذييل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عنصر نائب لرقم الشريحة 15"/>
          <p:cNvSpPr>
            <a:spLocks noGrp="1"/>
          </p:cNvSpPr>
          <p:nvPr>
            <p:ph type="sldNum" sz="quarter" idx="12"/>
          </p:nvPr>
        </p:nvSpPr>
        <p:spPr>
          <a:xfrm>
            <a:off x="8229600" y="6473825"/>
            <a:ext cx="758825" cy="247650"/>
          </a:xfrm>
        </p:spPr>
        <p:txBody>
          <a:bodyPr/>
          <a:lstStyle>
            <a:lvl1pPr>
              <a:defRPr/>
            </a:lvl1pPr>
          </a:lstStyle>
          <a:p>
            <a:pPr>
              <a:defRPr/>
            </a:pPr>
            <a:fld id="{48911F8B-E175-4AC1-930A-385E04F702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4" name="رابط مستقيم 12"/>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smtClean="0"/>
              <a:t>انقر لتحرير أنماط النص الرئيسي</a:t>
            </a:r>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lang="ar-SA" smtClean="0"/>
              <a:t>انقر لتحرير نمط العنوان الرئيسي</a:t>
            </a:r>
            <a:endParaRPr lang="en-US"/>
          </a:p>
        </p:txBody>
      </p:sp>
      <p:sp>
        <p:nvSpPr>
          <p:cNvPr id="5" name="عنصر نائب للتاريخ 18"/>
          <p:cNvSpPr>
            <a:spLocks noGrp="1"/>
          </p:cNvSpPr>
          <p:nvPr>
            <p:ph type="dt" sz="half" idx="10"/>
          </p:nvPr>
        </p:nvSpPr>
        <p:spPr/>
        <p:txBody>
          <a:bodyPr/>
          <a:lstStyle>
            <a:lvl1pPr>
              <a:defRPr/>
            </a:lvl1pPr>
          </a:lstStyle>
          <a:p>
            <a:pPr>
              <a:defRPr/>
            </a:pPr>
            <a:endParaRPr lang="en-US"/>
          </a:p>
        </p:txBody>
      </p:sp>
      <p:sp>
        <p:nvSpPr>
          <p:cNvPr id="7" name="عنصر نائب للتذييل 10"/>
          <p:cNvSpPr>
            <a:spLocks noGrp="1"/>
          </p:cNvSpPr>
          <p:nvPr>
            <p:ph type="ftr" sz="quarter" idx="11"/>
          </p:nvPr>
        </p:nvSpPr>
        <p:spPr/>
        <p:txBody>
          <a:bodyPr/>
          <a:lstStyle>
            <a:lvl1pPr>
              <a:defRPr/>
            </a:lvl1pPr>
          </a:lstStyle>
          <a:p>
            <a:pPr>
              <a:defRPr/>
            </a:pPr>
            <a:endParaRPr lang="en-US"/>
          </a:p>
        </p:txBody>
      </p:sp>
      <p:sp>
        <p:nvSpPr>
          <p:cNvPr id="9" name="عنصر نائب لرقم الشريحة 15"/>
          <p:cNvSpPr>
            <a:spLocks noGrp="1"/>
          </p:cNvSpPr>
          <p:nvPr>
            <p:ph type="sldNum" sz="quarter" idx="12"/>
          </p:nvPr>
        </p:nvSpPr>
        <p:spPr/>
        <p:txBody>
          <a:bodyPr/>
          <a:lstStyle>
            <a:lvl1pPr>
              <a:defRPr/>
            </a:lvl1pPr>
          </a:lstStyle>
          <a:p>
            <a:pPr>
              <a:defRPr/>
            </a:pPr>
            <a:fld id="{AC06727D-D2E0-44D4-AF5D-90597378A16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lang="ar-SA" smtClean="0"/>
              <a:t>انقر لتحرير نمط العنوان الرئيسي</a:t>
            </a:r>
            <a:endParaRPr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10"/>
          <p:cNvSpPr>
            <a:spLocks noGrp="1"/>
          </p:cNvSpPr>
          <p:nvPr>
            <p:ph type="dt" sz="half" idx="10"/>
          </p:nvPr>
        </p:nvSpPr>
        <p:spPr/>
        <p:txBody>
          <a:bodyPr/>
          <a:lstStyle>
            <a:lvl1pPr>
              <a:defRPr/>
            </a:lvl1pPr>
          </a:lstStyle>
          <a:p>
            <a:pPr>
              <a:defRPr/>
            </a:pPr>
            <a:endParaRPr lang="en-US"/>
          </a:p>
        </p:txBody>
      </p:sp>
      <p:sp>
        <p:nvSpPr>
          <p:cNvPr id="6" name="عنصر نائب للتذييل 27"/>
          <p:cNvSpPr>
            <a:spLocks noGrp="1"/>
          </p:cNvSpPr>
          <p:nvPr>
            <p:ph type="ftr" sz="quarter" idx="11"/>
          </p:nvPr>
        </p:nvSpPr>
        <p:spPr/>
        <p:txBody>
          <a:bodyPr/>
          <a:lstStyle>
            <a:lvl1pPr>
              <a:defRPr/>
            </a:lvl1pPr>
          </a:lstStyle>
          <a:p>
            <a:pPr>
              <a:defRPr/>
            </a:pPr>
            <a:endParaRPr lang="en-US"/>
          </a:p>
        </p:txBody>
      </p:sp>
      <p:sp>
        <p:nvSpPr>
          <p:cNvPr id="7" name="عنصر نائب لرقم الشريحة 4"/>
          <p:cNvSpPr>
            <a:spLocks noGrp="1"/>
          </p:cNvSpPr>
          <p:nvPr>
            <p:ph type="sldNum" sz="quarter" idx="12"/>
          </p:nvPr>
        </p:nvSpPr>
        <p:spPr/>
        <p:txBody>
          <a:bodyPr/>
          <a:lstStyle>
            <a:lvl1pPr>
              <a:defRPr/>
            </a:lvl1pPr>
          </a:lstStyle>
          <a:p>
            <a:pPr>
              <a:defRPr/>
            </a:pPr>
            <a:fld id="{4CD5C93F-72C4-4509-8DC2-4B5FA4F21AA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7" name="رابط مستقيم 12"/>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عنوان 28"/>
          <p:cNvSpPr>
            <a:spLocks noGrp="1"/>
          </p:cNvSpPr>
          <p:nvPr>
            <p:ph type="title"/>
          </p:nvPr>
        </p:nvSpPr>
        <p:spPr>
          <a:xfrm>
            <a:off x="304800" y="5410200"/>
            <a:ext cx="8610600" cy="882650"/>
          </a:xfrm>
        </p:spPr>
        <p:txBody>
          <a:bodyPr/>
          <a:lstStyle>
            <a:lvl1pPr>
              <a:defRPr/>
            </a:lvl1pPr>
          </a:lstStyle>
          <a:p>
            <a:r>
              <a:rPr lang="ar-SA" smtClean="0"/>
              <a:t>انقر لتحرير نمط العنوان الرئيسي</a:t>
            </a:r>
            <a:endParaRPr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8" name="عنصر نائب للتاريخ 9"/>
          <p:cNvSpPr>
            <a:spLocks noGrp="1"/>
          </p:cNvSpPr>
          <p:nvPr>
            <p:ph type="dt" sz="half" idx="10"/>
          </p:nvPr>
        </p:nvSpPr>
        <p:spPr/>
        <p:txBody>
          <a:bodyPr/>
          <a:lstStyle>
            <a:lvl1pPr>
              <a:defRPr/>
            </a:lvl1pPr>
          </a:lstStyle>
          <a:p>
            <a:pPr>
              <a:defRPr/>
            </a:pPr>
            <a:endParaRPr lang="en-US"/>
          </a:p>
        </p:txBody>
      </p:sp>
      <p:sp>
        <p:nvSpPr>
          <p:cNvPr id="9" name="عنصر نائب للتذييل 5"/>
          <p:cNvSpPr>
            <a:spLocks noGrp="1"/>
          </p:cNvSpPr>
          <p:nvPr>
            <p:ph type="ftr" sz="quarter" idx="11"/>
          </p:nvPr>
        </p:nvSpPr>
        <p:spPr/>
        <p:txBody>
          <a:bodyPr/>
          <a:lstStyle>
            <a:lvl1pPr>
              <a:defRPr/>
            </a:lvl1pPr>
          </a:lstStyle>
          <a:p>
            <a:pPr>
              <a:defRPr/>
            </a:pPr>
            <a:endParaRPr lang="en-US"/>
          </a:p>
        </p:txBody>
      </p:sp>
      <p:sp>
        <p:nvSpPr>
          <p:cNvPr id="10" name="عنصر نائب لرقم الشريحة 6"/>
          <p:cNvSpPr>
            <a:spLocks noGrp="1"/>
          </p:cNvSpPr>
          <p:nvPr>
            <p:ph type="sldNum" sz="quarter" idx="12"/>
          </p:nvPr>
        </p:nvSpPr>
        <p:spPr>
          <a:xfrm>
            <a:off x="8229600" y="6477000"/>
            <a:ext cx="762000" cy="247650"/>
          </a:xfrm>
        </p:spPr>
        <p:txBody>
          <a:bodyPr/>
          <a:lstStyle>
            <a:lvl1pPr>
              <a:defRPr/>
            </a:lvl1pPr>
          </a:lstStyle>
          <a:p>
            <a:pPr>
              <a:defRPr/>
            </a:pPr>
            <a:fld id="{8731E5E9-EE8B-41BF-9513-F8F8ED09F46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lang="ar-SA" smtClean="0"/>
              <a:t>انقر لتحرير نمط العنوان الرئيسي</a:t>
            </a:r>
            <a:endParaRPr lang="en-US"/>
          </a:p>
        </p:txBody>
      </p:sp>
      <p:sp>
        <p:nvSpPr>
          <p:cNvPr id="3" name="عنصر نائب للتاريخ 10"/>
          <p:cNvSpPr>
            <a:spLocks noGrp="1"/>
          </p:cNvSpPr>
          <p:nvPr>
            <p:ph type="dt" sz="half" idx="10"/>
          </p:nvPr>
        </p:nvSpPr>
        <p:spPr/>
        <p:txBody>
          <a:bodyPr/>
          <a:lstStyle>
            <a:lvl1pPr>
              <a:defRPr/>
            </a:lvl1pPr>
          </a:lstStyle>
          <a:p>
            <a:pPr>
              <a:defRPr/>
            </a:pPr>
            <a:endParaRPr lang="en-US"/>
          </a:p>
        </p:txBody>
      </p:sp>
      <p:sp>
        <p:nvSpPr>
          <p:cNvPr id="4" name="عنصر نائب للتذييل 27"/>
          <p:cNvSpPr>
            <a:spLocks noGrp="1"/>
          </p:cNvSpPr>
          <p:nvPr>
            <p:ph type="ftr" sz="quarter" idx="11"/>
          </p:nvPr>
        </p:nvSpPr>
        <p:spPr/>
        <p:txBody>
          <a:bodyPr/>
          <a:lstStyle>
            <a:lvl1pPr>
              <a:defRPr/>
            </a:lvl1pPr>
          </a:lstStyle>
          <a:p>
            <a:pPr>
              <a:defRPr/>
            </a:pPr>
            <a:endParaRPr lang="en-US"/>
          </a:p>
        </p:txBody>
      </p:sp>
      <p:sp>
        <p:nvSpPr>
          <p:cNvPr id="5" name="عنصر نائب لرقم الشريحة 4"/>
          <p:cNvSpPr>
            <a:spLocks noGrp="1"/>
          </p:cNvSpPr>
          <p:nvPr>
            <p:ph type="sldNum" sz="quarter" idx="12"/>
          </p:nvPr>
        </p:nvSpPr>
        <p:spPr/>
        <p:txBody>
          <a:bodyPr/>
          <a:lstStyle>
            <a:lvl1pPr>
              <a:defRPr/>
            </a:lvl1pPr>
          </a:lstStyle>
          <a:p>
            <a:pPr>
              <a:defRPr/>
            </a:pPr>
            <a:fld id="{8AA5921D-6230-444E-B5D8-3DFC37624E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2"/>
          <p:cNvSpPr>
            <a:spLocks noGrp="1"/>
          </p:cNvSpPr>
          <p:nvPr>
            <p:ph type="dt" sz="half" idx="10"/>
          </p:nvPr>
        </p:nvSpPr>
        <p:spPr/>
        <p:txBody>
          <a:bodyPr/>
          <a:lstStyle>
            <a:lvl1pPr>
              <a:defRPr/>
            </a:lvl1pPr>
          </a:lstStyle>
          <a:p>
            <a:pPr>
              <a:defRPr/>
            </a:pPr>
            <a:endParaRPr lang="en-US"/>
          </a:p>
        </p:txBody>
      </p:sp>
      <p:sp>
        <p:nvSpPr>
          <p:cNvPr id="3" name="عنصر نائب للتذييل 23"/>
          <p:cNvSpPr>
            <a:spLocks noGrp="1"/>
          </p:cNvSpPr>
          <p:nvPr>
            <p:ph type="ftr" sz="quarter" idx="11"/>
          </p:nvPr>
        </p:nvSpPr>
        <p:spPr/>
        <p:txBody>
          <a:bodyPr/>
          <a:lstStyle>
            <a:lvl1pPr>
              <a:defRPr/>
            </a:lvl1pPr>
          </a:lstStyle>
          <a:p>
            <a:pPr>
              <a:defRPr/>
            </a:pPr>
            <a:endParaRPr lang="en-US"/>
          </a:p>
        </p:txBody>
      </p:sp>
      <p:sp>
        <p:nvSpPr>
          <p:cNvPr id="4" name="عنصر نائب لرقم الشريحة 6"/>
          <p:cNvSpPr>
            <a:spLocks noGrp="1"/>
          </p:cNvSpPr>
          <p:nvPr>
            <p:ph type="sldNum" sz="quarter" idx="12"/>
          </p:nvPr>
        </p:nvSpPr>
        <p:spPr/>
        <p:txBody>
          <a:bodyPr/>
          <a:lstStyle>
            <a:lvl1pPr>
              <a:defRPr/>
            </a:lvl1pPr>
          </a:lstStyle>
          <a:p>
            <a:pPr>
              <a:defRPr/>
            </a:pPr>
            <a:fld id="{43D3C4C5-B15F-4BE6-AFD6-102842AC4D1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5" name="رابط مستقيم 12"/>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عنوان 11"/>
          <p:cNvSpPr>
            <a:spLocks noGrp="1"/>
          </p:cNvSpPr>
          <p:nvPr>
            <p:ph type="title"/>
          </p:nvPr>
        </p:nvSpPr>
        <p:spPr>
          <a:xfrm>
            <a:off x="457200" y="5486400"/>
            <a:ext cx="8458200" cy="520700"/>
          </a:xfrm>
        </p:spPr>
        <p:txBody>
          <a:bodyPr/>
          <a:lstStyle>
            <a:lvl1pPr algn="l">
              <a:buNone/>
              <a:defRPr sz="2000" b="1"/>
            </a:lvl1pPr>
          </a:lstStyle>
          <a:p>
            <a:r>
              <a:rPr lang="ar-SA" smtClean="0"/>
              <a:t>انقر لتحرير نمط العنوان الرئيسي</a:t>
            </a:r>
            <a:endParaRPr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اريخ 24"/>
          <p:cNvSpPr>
            <a:spLocks noGrp="1"/>
          </p:cNvSpPr>
          <p:nvPr>
            <p:ph type="dt" sz="half" idx="10"/>
          </p:nvPr>
        </p:nvSpPr>
        <p:spPr/>
        <p:txBody>
          <a:bodyPr/>
          <a:lstStyle>
            <a:lvl1pPr>
              <a:defRPr/>
            </a:lvl1pPr>
          </a:lstStyle>
          <a:p>
            <a:pPr>
              <a:defRPr/>
            </a:pPr>
            <a:endParaRPr lang="en-US"/>
          </a:p>
        </p:txBody>
      </p:sp>
      <p:sp>
        <p:nvSpPr>
          <p:cNvPr id="7" name="عنصر نائب للتذييل 28"/>
          <p:cNvSpPr>
            <a:spLocks noGrp="1"/>
          </p:cNvSpPr>
          <p:nvPr>
            <p:ph type="ftr" sz="quarter" idx="11"/>
          </p:nvPr>
        </p:nvSpPr>
        <p:spPr/>
        <p:txBody>
          <a:bodyPr/>
          <a:lstStyle>
            <a:lvl1pPr>
              <a:defRPr/>
            </a:lvl1pPr>
          </a:lstStyle>
          <a:p>
            <a:pPr>
              <a:defRPr/>
            </a:pPr>
            <a:endParaRPr lang="en-US"/>
          </a:p>
        </p:txBody>
      </p:sp>
      <p:sp>
        <p:nvSpPr>
          <p:cNvPr id="8" name="عنصر نائب لرقم الشريحة 6"/>
          <p:cNvSpPr>
            <a:spLocks noGrp="1"/>
          </p:cNvSpPr>
          <p:nvPr>
            <p:ph type="sldNum" sz="quarter" idx="12"/>
          </p:nvPr>
        </p:nvSpPr>
        <p:spPr/>
        <p:txBody>
          <a:bodyPr/>
          <a:lstStyle>
            <a:lvl1pPr>
              <a:defRPr/>
            </a:lvl1pPr>
          </a:lstStyle>
          <a:p>
            <a:pPr>
              <a:defRPr/>
            </a:pPr>
            <a:fld id="{96434468-2690-4BFF-A279-7E2F108B8B0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ar-SA" noProof="0" smtClean="0"/>
              <a:t>انقر فوق الرمز لإضافة صورة</a:t>
            </a:r>
            <a:endParaRPr lang="en-US" noProof="0" dirty="0"/>
          </a:p>
        </p:txBody>
      </p:sp>
      <p:sp>
        <p:nvSpPr>
          <p:cNvPr id="17" name="عنوان 16"/>
          <p:cNvSpPr>
            <a:spLocks noGrp="1"/>
          </p:cNvSpPr>
          <p:nvPr>
            <p:ph type="title"/>
          </p:nvPr>
        </p:nvSpPr>
        <p:spPr>
          <a:xfrm>
            <a:off x="381000" y="4993760"/>
            <a:ext cx="5867400" cy="522288"/>
          </a:xfrm>
        </p:spPr>
        <p:txBody>
          <a:bodyPr/>
          <a:lstStyle>
            <a:lvl1pPr algn="l">
              <a:buNone/>
              <a:defRPr sz="2000" b="1"/>
            </a:lvl1pPr>
          </a:lstStyle>
          <a:p>
            <a:r>
              <a:rPr lang="ar-SA" smtClean="0"/>
              <a:t>انقر لتحرير نمط العنوان الرئيسي</a:t>
            </a:r>
            <a:endParaRPr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ar-SA" smtClean="0"/>
              <a:t>انقر لتحرير أنماط النص الرئيسي</a:t>
            </a:r>
          </a:p>
        </p:txBody>
      </p:sp>
      <p:sp>
        <p:nvSpPr>
          <p:cNvPr id="5" name="عنصر نائب للتاريخ 6"/>
          <p:cNvSpPr>
            <a:spLocks noGrp="1"/>
          </p:cNvSpPr>
          <p:nvPr>
            <p:ph type="dt" sz="half" idx="10"/>
          </p:nvPr>
        </p:nvSpPr>
        <p:spPr/>
        <p:txBody>
          <a:bodyPr/>
          <a:lstStyle>
            <a:lvl1pPr>
              <a:defRPr/>
            </a:lvl1pPr>
          </a:lstStyle>
          <a:p>
            <a:pPr>
              <a:defRPr/>
            </a:pPr>
            <a:endParaRPr lang="en-US"/>
          </a:p>
        </p:txBody>
      </p:sp>
      <p:sp>
        <p:nvSpPr>
          <p:cNvPr id="6" name="عنصر نائب للتذييل 4"/>
          <p:cNvSpPr>
            <a:spLocks noGrp="1"/>
          </p:cNvSpPr>
          <p:nvPr>
            <p:ph type="ftr" sz="quarter" idx="11"/>
          </p:nvPr>
        </p:nvSpPr>
        <p:spPr/>
        <p:txBody>
          <a:bodyPr/>
          <a:lstStyle>
            <a:lvl1pPr>
              <a:defRPr/>
            </a:lvl1pPr>
          </a:lstStyle>
          <a:p>
            <a:pPr>
              <a:defRPr/>
            </a:pPr>
            <a:endParaRPr lang="en-US"/>
          </a:p>
        </p:txBody>
      </p:sp>
      <p:sp>
        <p:nvSpPr>
          <p:cNvPr id="7" name="عنصر نائب لرقم الشريحة 30"/>
          <p:cNvSpPr>
            <a:spLocks noGrp="1"/>
          </p:cNvSpPr>
          <p:nvPr>
            <p:ph type="sldNum" sz="quarter" idx="12"/>
          </p:nvPr>
        </p:nvSpPr>
        <p:spPr/>
        <p:txBody>
          <a:bodyPr/>
          <a:lstStyle>
            <a:lvl1pPr>
              <a:defRPr/>
            </a:lvl1pPr>
          </a:lstStyle>
          <a:p>
            <a:pPr>
              <a:defRPr/>
            </a:pPr>
            <a:fld id="{7B753B7A-83D3-47BB-9DF6-00B17D1E2E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029" name="عنصر نائب للنص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E6CEBE09-B400-4C07-A9FB-51734F8FFCDD}" type="slidenum">
              <a:rPr lang="en-US"/>
              <a:pPr>
                <a:defRPr/>
              </a:pPr>
              <a:t>‹#›</a:t>
            </a:fld>
            <a:endParaRPr lang="en-US"/>
          </a:p>
        </p:txBody>
      </p:sp>
      <p:sp>
        <p:nvSpPr>
          <p:cNvPr id="10" name="عنصر نائب للعنوان 9"/>
          <p:cNvSpPr>
            <a:spLocks noGrp="1"/>
          </p:cNvSpPr>
          <p:nvPr>
            <p:ph type="title"/>
          </p:nvPr>
        </p:nvSpPr>
        <p:spPr>
          <a:xfrm>
            <a:off x="304800" y="457200"/>
            <a:ext cx="8686800" cy="838200"/>
          </a:xfrm>
          <a:prstGeom prst="rect">
            <a:avLst/>
          </a:prstGeom>
        </p:spPr>
        <p:txBody>
          <a:bodyPr vert="horz" wrap="square" lIns="91440" tIns="45720" rIns="91440" bIns="45720" numCol="1" anchor="ctr" anchorCtr="0" compatLnSpc="1">
            <a:prstTxWarp prst="textNoShape">
              <a:avLst/>
            </a:prstTxWarp>
            <a:normAutofit/>
          </a:bodyPr>
          <a:lstStyle/>
          <a:p>
            <a:pPr lvl="0"/>
            <a:r>
              <a:rPr lang="ar-SA" smtClean="0"/>
              <a:t>انقر لتحرير نمط العنوان الرئيسي</a:t>
            </a:r>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67" r:id="rId4"/>
    <p:sldLayoutId id="2147483873" r:id="rId5"/>
    <p:sldLayoutId id="2147483868" r:id="rId6"/>
    <p:sldLayoutId id="2147483874" r:id="rId7"/>
    <p:sldLayoutId id="2147483875" r:id="rId8"/>
    <p:sldLayoutId id="2147483876" r:id="rId9"/>
    <p:sldLayoutId id="2147483869" r:id="rId10"/>
    <p:sldLayoutId id="2147483877" r:id="rId11"/>
  </p:sldLayoutIdLst>
  <p:txStyles>
    <p:titleStyle>
      <a:lvl1pPr algn="l" rtl="1"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Arial" charset="0"/>
        </a:defRPr>
      </a:lvl1pPr>
      <a:lvl2pPr algn="l" rtl="1" eaLnBrk="0" fontAlgn="base" hangingPunct="0">
        <a:spcBef>
          <a:spcPct val="0"/>
        </a:spcBef>
        <a:spcAft>
          <a:spcPct val="0"/>
        </a:spcAft>
        <a:defRPr sz="3600">
          <a:solidFill>
            <a:schemeClr val="tx2"/>
          </a:solidFill>
          <a:latin typeface="Franklin Gothic Medium" pitchFamily="34" charset="0"/>
          <a:cs typeface="Arial" charset="0"/>
        </a:defRPr>
      </a:lvl2pPr>
      <a:lvl3pPr algn="l" rtl="1" eaLnBrk="0" fontAlgn="base" hangingPunct="0">
        <a:spcBef>
          <a:spcPct val="0"/>
        </a:spcBef>
        <a:spcAft>
          <a:spcPct val="0"/>
        </a:spcAft>
        <a:defRPr sz="3600">
          <a:solidFill>
            <a:schemeClr val="tx2"/>
          </a:solidFill>
          <a:latin typeface="Franklin Gothic Medium" pitchFamily="34" charset="0"/>
          <a:cs typeface="Arial" charset="0"/>
        </a:defRPr>
      </a:lvl3pPr>
      <a:lvl4pPr algn="l" rtl="1" eaLnBrk="0" fontAlgn="base" hangingPunct="0">
        <a:spcBef>
          <a:spcPct val="0"/>
        </a:spcBef>
        <a:spcAft>
          <a:spcPct val="0"/>
        </a:spcAft>
        <a:defRPr sz="3600">
          <a:solidFill>
            <a:schemeClr val="tx2"/>
          </a:solidFill>
          <a:latin typeface="Franklin Gothic Medium" pitchFamily="34" charset="0"/>
          <a:cs typeface="Arial" charset="0"/>
        </a:defRPr>
      </a:lvl4pPr>
      <a:lvl5pPr algn="l" rtl="1" eaLnBrk="0" fontAlgn="base" hangingPunct="0">
        <a:spcBef>
          <a:spcPct val="0"/>
        </a:spcBef>
        <a:spcAft>
          <a:spcPct val="0"/>
        </a:spcAft>
        <a:defRPr sz="3600">
          <a:solidFill>
            <a:schemeClr val="tx2"/>
          </a:solidFill>
          <a:latin typeface="Franklin Gothic Medium" pitchFamily="34" charset="0"/>
          <a:cs typeface="Arial" charset="0"/>
        </a:defRPr>
      </a:lvl5pPr>
      <a:lvl6pPr marL="457200" algn="l" rtl="1" fontAlgn="base">
        <a:spcBef>
          <a:spcPct val="0"/>
        </a:spcBef>
        <a:spcAft>
          <a:spcPct val="0"/>
        </a:spcAft>
        <a:defRPr sz="3600">
          <a:solidFill>
            <a:schemeClr val="tx2"/>
          </a:solidFill>
          <a:latin typeface="Franklin Gothic Medium" pitchFamily="34" charset="0"/>
          <a:cs typeface="Arial" charset="0"/>
        </a:defRPr>
      </a:lvl6pPr>
      <a:lvl7pPr marL="914400" algn="l" rtl="1" fontAlgn="base">
        <a:spcBef>
          <a:spcPct val="0"/>
        </a:spcBef>
        <a:spcAft>
          <a:spcPct val="0"/>
        </a:spcAft>
        <a:defRPr sz="3600">
          <a:solidFill>
            <a:schemeClr val="tx2"/>
          </a:solidFill>
          <a:latin typeface="Franklin Gothic Medium" pitchFamily="34" charset="0"/>
          <a:cs typeface="Arial" charset="0"/>
        </a:defRPr>
      </a:lvl7pPr>
      <a:lvl8pPr marL="1371600" algn="l" rtl="1" fontAlgn="base">
        <a:spcBef>
          <a:spcPct val="0"/>
        </a:spcBef>
        <a:spcAft>
          <a:spcPct val="0"/>
        </a:spcAft>
        <a:defRPr sz="3600">
          <a:solidFill>
            <a:schemeClr val="tx2"/>
          </a:solidFill>
          <a:latin typeface="Franklin Gothic Medium" pitchFamily="34" charset="0"/>
          <a:cs typeface="Arial" charset="0"/>
        </a:defRPr>
      </a:lvl8pPr>
      <a:lvl9pPr marL="1828800" algn="l" rtl="1" fontAlgn="base">
        <a:spcBef>
          <a:spcPct val="0"/>
        </a:spcBef>
        <a:spcAft>
          <a:spcPct val="0"/>
        </a:spcAft>
        <a:defRPr sz="3600">
          <a:solidFill>
            <a:schemeClr val="tx2"/>
          </a:solidFill>
          <a:latin typeface="Franklin Gothic Medium" pitchFamily="34" charset="0"/>
          <a:cs typeface="Arial" charset="0"/>
        </a:defRPr>
      </a:lvl9pPr>
    </p:titleStyle>
    <p:bodyStyle>
      <a:lvl1pPr marL="342900" indent="-342900" algn="r" rtl="1"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Arial" charset="0"/>
        </a:defRPr>
      </a:lvl1pPr>
      <a:lvl2pPr marL="742950" indent="-285750" algn="r" rtl="1"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Arial" pitchFamily="34" charset="0"/>
        </a:defRPr>
      </a:lvl2pPr>
      <a:lvl3pPr marL="1143000" indent="-228600" algn="r" rtl="1"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Arial" pitchFamily="34" charset="0"/>
        </a:defRPr>
      </a:lvl3pPr>
      <a:lvl4pPr marL="1600200" indent="-228600" algn="r" rtl="1"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Arial" pitchFamily="34" charset="0"/>
        </a:defRPr>
      </a:lvl4pPr>
      <a:lvl5pPr marL="2057400" indent="-228600" algn="r" rtl="1"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Arial" pitchFamily="34" charset="0"/>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algn="ctr" eaLnBrk="1" fontAlgn="auto" hangingPunct="1">
              <a:spcAft>
                <a:spcPts val="0"/>
              </a:spcAft>
              <a:defRPr/>
            </a:pPr>
            <a:r>
              <a:rPr lang="ar-SA" b="1" i="1" dirty="0" smtClean="0">
                <a:cs typeface="+mj-cs"/>
              </a:rPr>
              <a:t>تاريخ نشأة الدولة السعودية </a:t>
            </a:r>
            <a:r>
              <a:rPr lang="en-US" b="1" i="1" dirty="0" smtClean="0">
                <a:cs typeface="+mj-cs"/>
              </a:rPr>
              <a:t/>
            </a:r>
            <a:br>
              <a:rPr lang="en-US" b="1" i="1" dirty="0" smtClean="0">
                <a:cs typeface="+mj-cs"/>
              </a:rPr>
            </a:br>
            <a:endParaRPr lang="en-US" b="1" i="1" dirty="0">
              <a:cs typeface="+mj-cs"/>
            </a:endParaRPr>
          </a:p>
        </p:txBody>
      </p:sp>
      <p:pic>
        <p:nvPicPr>
          <p:cNvPr id="6149" name="Picture 5" descr="http://upload.wikimedia.org/wikipedia/commons/thumb/b/b7/Arabian_Peninsula_dust_SeaWiFS.jpg/280px-Arabian_Peninsula_dust_SeaWiFS.jpg"/>
          <p:cNvPicPr>
            <a:picLocks noChangeAspect="1" noChangeArrowheads="1"/>
          </p:cNvPicPr>
          <p:nvPr/>
        </p:nvPicPr>
        <p:blipFill>
          <a:blip r:embed="rId3" cstate="print"/>
          <a:srcRect/>
          <a:stretch>
            <a:fillRect/>
          </a:stretch>
        </p:blipFill>
        <p:spPr bwMode="auto">
          <a:xfrm>
            <a:off x="2627313" y="692150"/>
            <a:ext cx="3960812" cy="36210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additive="base">
                                        <p:cTn id="7" dur="500" fill="hold"/>
                                        <p:tgtEl>
                                          <p:spTgt spid="614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476672"/>
            <a:ext cx="8686800" cy="5708104"/>
          </a:xfrm>
        </p:spPr>
        <p:txBody>
          <a:bodyPr>
            <a:normAutofit fontScale="90000"/>
          </a:bodyPr>
          <a:lstStyle/>
          <a:p>
            <a:pPr algn="r" eaLnBrk="1" fontAlgn="auto" hangingPunct="1">
              <a:spcAft>
                <a:spcPts val="0"/>
              </a:spcAft>
              <a:defRPr/>
            </a:pPr>
            <a:r>
              <a:rPr lang="ar-SA" dirty="0" smtClean="0">
                <a:cs typeface="+mj-cs"/>
              </a:rPr>
              <a:t/>
            </a:r>
            <a:br>
              <a:rPr lang="ar-SA" dirty="0" smtClean="0">
                <a:cs typeface="+mj-cs"/>
              </a:rPr>
            </a:br>
            <a:r>
              <a:rPr lang="ar-SA" dirty="0" smtClean="0">
                <a:cs typeface="+mj-cs"/>
              </a:rPr>
              <a:t/>
            </a:r>
            <a:br>
              <a:rPr lang="ar-SA" dirty="0" smtClean="0">
                <a:cs typeface="+mj-cs"/>
              </a:rPr>
            </a:br>
            <a:r>
              <a:rPr lang="ar-SA" dirty="0" smtClean="0">
                <a:cs typeface="+mj-cs"/>
              </a:rPr>
              <a:t>توحدت المملكة بجميع مناطقها تحت مسمى </a:t>
            </a:r>
            <a:r>
              <a:rPr lang="ar-SA" b="1" i="1" u="sng" dirty="0" smtClean="0">
                <a:cs typeface="+mj-cs"/>
              </a:rPr>
              <a:t>المملكة العربية السعودية</a:t>
            </a:r>
            <a:r>
              <a:rPr lang="ar-SA" dirty="0" smtClean="0">
                <a:cs typeface="+mj-cs"/>
              </a:rPr>
              <a:t/>
            </a:r>
            <a:br>
              <a:rPr lang="ar-SA" dirty="0" smtClean="0">
                <a:cs typeface="+mj-cs"/>
              </a:rPr>
            </a:br>
            <a:r>
              <a:rPr lang="ar-SA" dirty="0" smtClean="0">
                <a:cs typeface="+mj-cs"/>
              </a:rPr>
              <a:t/>
            </a:r>
            <a:br>
              <a:rPr lang="ar-SA" dirty="0" smtClean="0">
                <a:cs typeface="+mj-cs"/>
              </a:rPr>
            </a:br>
            <a:r>
              <a:rPr lang="ar-SA" b="1" dirty="0" smtClean="0">
                <a:cs typeface="+mj-cs"/>
              </a:rPr>
              <a:t>عام </a:t>
            </a:r>
            <a:r>
              <a:rPr lang="ar-SA" b="1" dirty="0" smtClean="0">
                <a:solidFill>
                  <a:schemeClr val="accent1">
                    <a:lumMod val="75000"/>
                  </a:schemeClr>
                </a:solidFill>
                <a:cs typeface="+mj-cs"/>
              </a:rPr>
              <a:t>1351</a:t>
            </a:r>
            <a:r>
              <a:rPr lang="ar-SA" b="1" dirty="0" smtClean="0">
                <a:cs typeface="+mj-cs"/>
              </a:rPr>
              <a:t> الموافق</a:t>
            </a:r>
            <a:r>
              <a:rPr lang="ar-SA" b="1" u="sng" dirty="0" smtClean="0">
                <a:solidFill>
                  <a:schemeClr val="accent1">
                    <a:lumMod val="75000"/>
                  </a:schemeClr>
                </a:solidFill>
                <a:effectLst>
                  <a:outerShdw blurRad="38100" dist="38100" dir="2700000" algn="tl">
                    <a:srgbClr val="000000">
                      <a:alpha val="43137"/>
                    </a:srgbClr>
                  </a:outerShdw>
                  <a:reflection blurRad="12700" stA="48000" endA="300" endPos="55000" dir="5400000" sy="-90000" algn="bl" rotWithShape="0"/>
                </a:effectLst>
                <a:cs typeface="+mj-cs"/>
              </a:rPr>
              <a:t> </a:t>
            </a:r>
            <a:r>
              <a:rPr lang="ar-SA" b="1" u="sng" dirty="0" err="1" smtClean="0">
                <a:solidFill>
                  <a:schemeClr val="accent1">
                    <a:lumMod val="75000"/>
                  </a:schemeClr>
                </a:solidFill>
                <a:effectLst>
                  <a:outerShdw blurRad="38100" dist="38100" dir="2700000" algn="tl">
                    <a:srgbClr val="000000">
                      <a:alpha val="43137"/>
                    </a:srgbClr>
                  </a:outerShdw>
                  <a:reflection blurRad="12700" stA="48000" endA="300" endPos="55000" dir="5400000" sy="-90000" algn="bl" rotWithShape="0"/>
                </a:effectLst>
                <a:cs typeface="+mj-cs"/>
              </a:rPr>
              <a:t>23 </a:t>
            </a:r>
            <a:r>
              <a:rPr lang="ar-SA" b="1" u="sng" dirty="0" smtClean="0">
                <a:solidFill>
                  <a:schemeClr val="accent1">
                    <a:lumMod val="75000"/>
                  </a:schemeClr>
                </a:solidFill>
                <a:effectLst>
                  <a:outerShdw blurRad="38100" dist="38100" dir="2700000" algn="tl">
                    <a:srgbClr val="000000">
                      <a:alpha val="43137"/>
                    </a:srgbClr>
                  </a:outerShdw>
                  <a:reflection blurRad="12700" stA="48000" endA="300" endPos="55000" dir="5400000" sy="-90000" algn="bl" rotWithShape="0"/>
                </a:effectLst>
                <a:cs typeface="+mj-cs"/>
              </a:rPr>
              <a:t>/9 </a:t>
            </a:r>
            <a:r>
              <a:rPr lang="ar-SA" b="1" dirty="0" smtClean="0">
                <a:cs typeface="+mj-cs"/>
              </a:rPr>
              <a:t>عام 1932</a:t>
            </a:r>
            <a:r>
              <a:rPr lang="ar-SA" dirty="0" smtClean="0">
                <a:cs typeface="+mj-cs"/>
              </a:rPr>
              <a:t> و بذلك أصبح اليوم الوطني للبلاد أول أيام برج الميزان</a:t>
            </a:r>
            <a:br>
              <a:rPr lang="ar-SA" dirty="0" smtClean="0">
                <a:cs typeface="+mj-cs"/>
              </a:rPr>
            </a:br>
            <a:r>
              <a:rPr lang="ar-SA" dirty="0" smtClean="0">
                <a:cs typeface="+mj-cs"/>
              </a:rPr>
              <a:t/>
            </a:r>
            <a:br>
              <a:rPr lang="ar-SA" dirty="0" smtClean="0">
                <a:cs typeface="+mj-cs"/>
              </a:rPr>
            </a:br>
            <a:r>
              <a:rPr lang="ar-SA" dirty="0" smtClean="0">
                <a:cs typeface="+mj-cs"/>
              </a:rPr>
              <a:t>لأنه بذلك يمثل </a:t>
            </a:r>
            <a:r>
              <a:rPr lang="ar-SA" u="sng" dirty="0" smtClean="0">
                <a:cs typeface="+mj-cs"/>
              </a:rPr>
              <a:t>يوم قيام المملكة كدولة ذات سيادة</a:t>
            </a:r>
            <a:endParaRPr lang="ar-SA" u="sng" dirty="0">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algn="ctr" eaLnBrk="1" fontAlgn="auto" hangingPunct="1">
              <a:spcAft>
                <a:spcPts val="0"/>
              </a:spcAft>
              <a:defRPr/>
            </a:pPr>
            <a:r>
              <a:rPr lang="ar-SA" b="1" i="1" dirty="0" smtClean="0">
                <a:cs typeface="+mj-cs"/>
              </a:rPr>
              <a:t>الانجاز التأسيسي </a:t>
            </a:r>
            <a:r>
              <a:rPr lang="ar-SA" b="1" i="1" dirty="0">
                <a:cs typeface="+mj-cs"/>
              </a:rPr>
              <a:t/>
            </a:r>
            <a:br>
              <a:rPr lang="ar-SA" b="1" i="1" dirty="0">
                <a:cs typeface="+mj-cs"/>
              </a:rPr>
            </a:br>
            <a:r>
              <a:rPr lang="ar-SA" b="1" i="1" dirty="0">
                <a:cs typeface="+mj-cs"/>
              </a:rPr>
              <a:t> </a:t>
            </a:r>
          </a:p>
        </p:txBody>
      </p:sp>
      <p:sp>
        <p:nvSpPr>
          <p:cNvPr id="7171" name="Rectangle 3"/>
          <p:cNvSpPr>
            <a:spLocks noGrp="1" noChangeArrowheads="1"/>
          </p:cNvSpPr>
          <p:nvPr>
            <p:ph idx="1"/>
          </p:nvPr>
        </p:nvSpPr>
        <p:spPr>
          <a:xfrm>
            <a:off x="304800" y="1125538"/>
            <a:ext cx="8686800" cy="4954587"/>
          </a:xfrm>
        </p:spPr>
        <p:txBody>
          <a:bodyPr>
            <a:normAutofit fontScale="92500" lnSpcReduction="10000"/>
          </a:bodyPr>
          <a:lstStyle/>
          <a:p>
            <a:pPr eaLnBrk="1" fontAlgn="auto" hangingPunct="1">
              <a:lnSpc>
                <a:spcPct val="200000"/>
              </a:lnSpc>
              <a:spcAft>
                <a:spcPts val="0"/>
              </a:spcAft>
              <a:buFont typeface="Wingdings 2"/>
              <a:buChar char=""/>
              <a:defRPr/>
            </a:pPr>
            <a:r>
              <a:rPr lang="ar-SA" sz="2800" dirty="0" smtClean="0">
                <a:effectLst>
                  <a:outerShdw blurRad="38100" dist="38100" dir="2700000" algn="tl">
                    <a:srgbClr val="000000">
                      <a:alpha val="43137"/>
                    </a:srgbClr>
                  </a:outerShdw>
                </a:effectLst>
                <a:cs typeface="+mn-cs"/>
              </a:rPr>
              <a:t>أزال </a:t>
            </a:r>
            <a:r>
              <a:rPr lang="ar-SA" sz="2800" dirty="0">
                <a:effectLst>
                  <a:outerShdw blurRad="38100" dist="38100" dir="2700000" algn="tl">
                    <a:srgbClr val="000000">
                      <a:alpha val="43137"/>
                    </a:srgbClr>
                  </a:outerShdw>
                </a:effectLst>
                <a:cs typeface="+mn-cs"/>
              </a:rPr>
              <a:t>الحواجز الجغرافية والموانع والعقبات السياسية </a:t>
            </a:r>
            <a:r>
              <a:rPr lang="ar-SA" sz="2800" dirty="0" err="1">
                <a:effectLst>
                  <a:outerShdw blurRad="38100" dist="38100" dir="2700000" algn="tl">
                    <a:srgbClr val="000000">
                      <a:alpha val="43137"/>
                    </a:srgbClr>
                  </a:outerShdw>
                </a:effectLst>
                <a:cs typeface="+mn-cs"/>
              </a:rPr>
              <a:t>والإقتصادية</a:t>
            </a:r>
            <a:r>
              <a:rPr lang="ar-SA" sz="2800" dirty="0">
                <a:effectLst>
                  <a:outerShdw blurRad="38100" dist="38100" dir="2700000" algn="tl">
                    <a:srgbClr val="000000">
                      <a:alpha val="43137"/>
                    </a:srgbClr>
                  </a:outerShdw>
                </a:effectLst>
                <a:cs typeface="+mn-cs"/>
              </a:rPr>
              <a:t> والعقائدية التي كانت تفصل باقي مناطق </a:t>
            </a:r>
            <a:r>
              <a:rPr lang="ar-SA" sz="2800" dirty="0" smtClean="0">
                <a:effectLst>
                  <a:outerShdw blurRad="38100" dist="38100" dir="2700000" algn="tl">
                    <a:srgbClr val="000000">
                      <a:alpha val="43137"/>
                    </a:srgbClr>
                  </a:outerShdw>
                </a:effectLst>
                <a:cs typeface="+mn-cs"/>
              </a:rPr>
              <a:t>المملكة</a:t>
            </a:r>
          </a:p>
          <a:p>
            <a:pPr eaLnBrk="1" fontAlgn="auto" hangingPunct="1">
              <a:lnSpc>
                <a:spcPct val="200000"/>
              </a:lnSpc>
              <a:spcAft>
                <a:spcPts val="0"/>
              </a:spcAft>
              <a:buFont typeface="Wingdings 2"/>
              <a:buChar char=""/>
              <a:defRPr/>
            </a:pPr>
            <a:r>
              <a:rPr lang="ar-SA" sz="2800" dirty="0" smtClean="0">
                <a:effectLst>
                  <a:outerShdw blurRad="38100" dist="38100" dir="2700000" algn="tl">
                    <a:srgbClr val="000000">
                      <a:alpha val="43137"/>
                    </a:srgbClr>
                  </a:outerShdw>
                </a:effectLst>
                <a:cs typeface="+mn-cs"/>
              </a:rPr>
              <a:t>قرب </a:t>
            </a:r>
            <a:r>
              <a:rPr lang="ar-SA" sz="2800" dirty="0">
                <a:effectLst>
                  <a:outerShdw blurRad="38100" dist="38100" dir="2700000" algn="tl">
                    <a:srgbClr val="000000">
                      <a:alpha val="43137"/>
                    </a:srgbClr>
                  </a:outerShdw>
                </a:effectLst>
                <a:cs typeface="+mn-cs"/>
              </a:rPr>
              <a:t>بين أجزاء ومناطق المملكة المختلفة وسهل عملية التحرك </a:t>
            </a:r>
            <a:r>
              <a:rPr lang="ar-SA" sz="2800" dirty="0" err="1">
                <a:effectLst>
                  <a:outerShdw blurRad="38100" dist="38100" dir="2700000" algn="tl">
                    <a:srgbClr val="000000">
                      <a:alpha val="43137"/>
                    </a:srgbClr>
                  </a:outerShdw>
                </a:effectLst>
                <a:cs typeface="+mn-cs"/>
              </a:rPr>
              <a:t>والإتصال</a:t>
            </a:r>
            <a:r>
              <a:rPr lang="ar-SA" sz="2800" dirty="0">
                <a:effectLst>
                  <a:outerShdw blurRad="38100" dist="38100" dir="2700000" algn="tl">
                    <a:srgbClr val="000000">
                      <a:alpha val="43137"/>
                    </a:srgbClr>
                  </a:outerShdw>
                </a:effectLst>
                <a:cs typeface="+mn-cs"/>
              </a:rPr>
              <a:t> السياسي </a:t>
            </a:r>
            <a:r>
              <a:rPr lang="ar-SA" sz="2800" dirty="0" err="1">
                <a:effectLst>
                  <a:outerShdw blurRad="38100" dist="38100" dir="2700000" algn="tl">
                    <a:srgbClr val="000000">
                      <a:alpha val="43137"/>
                    </a:srgbClr>
                  </a:outerShdw>
                </a:effectLst>
                <a:cs typeface="+mn-cs"/>
              </a:rPr>
              <a:t>والإجتماعات</a:t>
            </a:r>
            <a:r>
              <a:rPr lang="ar-SA" sz="2800" dirty="0">
                <a:effectLst>
                  <a:outerShdw blurRad="38100" dist="38100" dir="2700000" algn="tl">
                    <a:srgbClr val="000000">
                      <a:alpha val="43137"/>
                    </a:srgbClr>
                  </a:outerShdw>
                </a:effectLst>
                <a:cs typeface="+mn-cs"/>
              </a:rPr>
              <a:t> </a:t>
            </a:r>
            <a:endParaRPr lang="ar-SA" sz="2800" dirty="0" smtClean="0">
              <a:effectLst>
                <a:outerShdw blurRad="38100" dist="38100" dir="2700000" algn="tl">
                  <a:srgbClr val="000000">
                    <a:alpha val="43137"/>
                  </a:srgbClr>
                </a:outerShdw>
              </a:effectLst>
              <a:cs typeface="+mn-cs"/>
            </a:endParaRPr>
          </a:p>
          <a:p>
            <a:pPr eaLnBrk="1" fontAlgn="auto" hangingPunct="1">
              <a:lnSpc>
                <a:spcPct val="200000"/>
              </a:lnSpc>
              <a:spcAft>
                <a:spcPts val="0"/>
              </a:spcAft>
              <a:buFont typeface="Wingdings 2"/>
              <a:buChar char=""/>
              <a:defRPr/>
            </a:pPr>
            <a:r>
              <a:rPr lang="ar-SA" sz="2800" dirty="0" smtClean="0">
                <a:effectLst>
                  <a:outerShdw blurRad="38100" dist="38100" dir="2700000" algn="tl">
                    <a:srgbClr val="000000">
                      <a:alpha val="43137"/>
                    </a:srgbClr>
                  </a:outerShdw>
                </a:effectLst>
                <a:cs typeface="+mn-cs"/>
              </a:rPr>
              <a:t>تمكن </a:t>
            </a:r>
            <a:r>
              <a:rPr lang="ar-SA" sz="2800" dirty="0">
                <a:effectLst>
                  <a:outerShdw blurRad="38100" dist="38100" dir="2700000" algn="tl">
                    <a:srgbClr val="000000">
                      <a:alpha val="43137"/>
                    </a:srgbClr>
                  </a:outerShdw>
                </a:effectLst>
                <a:cs typeface="+mn-cs"/>
              </a:rPr>
              <a:t>من صهر المملكة في بوتقة واحدة لا يوجد بينها فواصل أو موانع</a:t>
            </a:r>
            <a:r>
              <a:rPr lang="en-US" sz="2800" dirty="0">
                <a:effectLst>
                  <a:outerShdw blurRad="38100" dist="38100" dir="2700000" algn="tl">
                    <a:srgbClr val="000000">
                      <a:alpha val="43137"/>
                    </a:srgbClr>
                  </a:outerShdw>
                </a:effectLst>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20713"/>
            <a:ext cx="9144000" cy="3140075"/>
          </a:xfrm>
          <a:prstGeom prst="rect">
            <a:avLst/>
          </a:prstGeom>
          <a:noFill/>
          <a:ln w="9525">
            <a:noFill/>
            <a:miter lim="800000"/>
            <a:headEnd/>
            <a:tailEnd/>
          </a:ln>
        </p:spPr>
        <p:txBody>
          <a:bodyPr>
            <a:spAutoFit/>
          </a:bodyPr>
          <a:lstStyle/>
          <a:p>
            <a:pPr algn="r" rtl="1"/>
            <a:r>
              <a:rPr lang="ar-SA" sz="4000" b="1" i="1">
                <a:solidFill>
                  <a:schemeClr val="tx2"/>
                </a:solidFill>
              </a:rPr>
              <a:t>في  عــــام </a:t>
            </a:r>
            <a:r>
              <a:rPr lang="ar-SA" sz="4000" b="1" i="1">
                <a:solidFill>
                  <a:schemeClr val="accent1"/>
                </a:solidFill>
              </a:rPr>
              <a:t>1951 م   </a:t>
            </a:r>
            <a:r>
              <a:rPr lang="ar-SA" sz="4000" b="1" i="1">
                <a:solidFill>
                  <a:schemeClr val="tx2"/>
                </a:solidFill>
              </a:rPr>
              <a:t>اصدر الملك عبد العزيز أول ميزانية عامة في تاريخ المملكة فتبع ذلك انشاء أول مصرف مالي للبلاد. </a:t>
            </a:r>
            <a:endParaRPr lang="ar-SA" sz="4000">
              <a:solidFill>
                <a:schemeClr val="tx2"/>
              </a:solidFill>
            </a:endParaRPr>
          </a:p>
          <a:p>
            <a:pPr algn="r" rtl="1" eaLnBrk="0" hangingPunct="0"/>
            <a:r>
              <a:rPr lang="ar-SA" sz="4000" b="1" i="1">
                <a:solidFill>
                  <a:schemeClr val="tx2"/>
                </a:solidFill>
              </a:rPr>
              <a:t>                            </a:t>
            </a:r>
            <a:endParaRPr lang="ar-SA" sz="4000">
              <a:solidFill>
                <a:schemeClr val="tx2"/>
              </a:solidFill>
            </a:endParaRPr>
          </a:p>
          <a:p>
            <a:pPr algn="r" eaLnBrk="0" hangingPunct="0"/>
            <a:endParaRPr lang="ar-SA" sz="4000">
              <a:solidFill>
                <a:schemeClr val="tx2"/>
              </a:solidFill>
            </a:endParaRPr>
          </a:p>
        </p:txBody>
      </p:sp>
      <p:sp>
        <p:nvSpPr>
          <p:cNvPr id="3" name="Rectangle 2"/>
          <p:cNvSpPr>
            <a:spLocks noChangeArrowheads="1"/>
          </p:cNvSpPr>
          <p:nvPr/>
        </p:nvSpPr>
        <p:spPr bwMode="auto">
          <a:xfrm>
            <a:off x="0" y="3170238"/>
            <a:ext cx="9144000" cy="2530475"/>
          </a:xfrm>
          <a:prstGeom prst="rect">
            <a:avLst/>
          </a:prstGeom>
          <a:noFill/>
          <a:ln w="9525">
            <a:noFill/>
            <a:miter lim="800000"/>
            <a:headEnd/>
            <a:tailEnd/>
          </a:ln>
        </p:spPr>
        <p:txBody>
          <a:bodyPr>
            <a:spAutoFit/>
          </a:bodyPr>
          <a:lstStyle/>
          <a:p>
            <a:pPr algn="r" rtl="1"/>
            <a:r>
              <a:rPr lang="ar-SA" sz="4000" b="1" i="1">
                <a:solidFill>
                  <a:schemeClr val="tx2"/>
                </a:solidFill>
              </a:rPr>
              <a:t>في  </a:t>
            </a:r>
            <a:r>
              <a:rPr lang="ar-SA" sz="4000" b="1" i="1">
                <a:solidFill>
                  <a:schemeClr val="accent1"/>
                </a:solidFill>
              </a:rPr>
              <a:t>عــــام 1953 م-1371</a:t>
            </a:r>
            <a:r>
              <a:rPr lang="ar-SA" sz="4000" b="1" i="1">
                <a:solidFill>
                  <a:schemeClr val="tx2"/>
                </a:solidFill>
              </a:rPr>
              <a:t>   أمر بانشاء مجلس الوزراء ليكون مسؤولاً عن صنع السياسات الداخلية والخارجية بالمملكة.</a:t>
            </a:r>
            <a:endParaRPr lang="ar-SA" sz="4000">
              <a:solidFill>
                <a:schemeClr val="tx2"/>
              </a:solidFill>
            </a:endParaRPr>
          </a:p>
          <a:p>
            <a:pPr algn="r" eaLnBrk="0" hangingPunct="0"/>
            <a:r>
              <a:rPr lang="ar-SA" sz="4000" b="1" i="1">
                <a:solidFill>
                  <a:schemeClr val="tx2"/>
                </a:solidFill>
              </a:rPr>
              <a:t>                            </a:t>
            </a:r>
            <a:endParaRPr lang="en-US" sz="40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 calcmode="lin" valueType="num">
                                      <p:cBhvr additive="base">
                                        <p:cTn id="7" dur="500" fill="hold"/>
                                        <p:tgtEl>
                                          <p:spTgt spid="102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6">
                                            <p:txEl>
                                              <p:pRg st="1" end="1"/>
                                            </p:txEl>
                                          </p:spTgt>
                                        </p:tgtEl>
                                        <p:attrNameLst>
                                          <p:attrName>style.visibility</p:attrName>
                                        </p:attrNameLst>
                                      </p:cBhvr>
                                      <p:to>
                                        <p:strVal val="visible"/>
                                      </p:to>
                                    </p:set>
                                    <p:anim calcmode="lin" valueType="num">
                                      <p:cBhvr additive="base">
                                        <p:cTn id="13" dur="500" fill="hold"/>
                                        <p:tgtEl>
                                          <p:spTgt spid="102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autoUpdateAnimBg="0"/>
      <p:bldP spid="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6513" y="5084763"/>
            <a:ext cx="9144001" cy="1446212"/>
          </a:xfrm>
          <a:prstGeom prst="rect">
            <a:avLst/>
          </a:prstGeom>
          <a:noFill/>
          <a:ln w="9525">
            <a:noFill/>
            <a:miter lim="800000"/>
            <a:headEnd/>
            <a:tailEnd/>
          </a:ln>
        </p:spPr>
        <p:txBody>
          <a:bodyPr>
            <a:spAutoFit/>
          </a:bodyPr>
          <a:lstStyle/>
          <a:p>
            <a:pPr algn="r">
              <a:defRPr/>
            </a:pPr>
            <a:r>
              <a:rPr lang="ar-SA" sz="4400" b="1" i="1" u="sng" dirty="0">
                <a:solidFill>
                  <a:schemeClr val="accent2">
                    <a:lumMod val="50000"/>
                  </a:schemeClr>
                </a:solidFill>
              </a:rPr>
              <a:t>تعريف القيادة السياسية وأنواعها وطبيعة القيادة السياسية للملك عبد العزيز</a:t>
            </a:r>
            <a:r>
              <a:rPr lang="en-US" sz="1400" u="sng" dirty="0">
                <a:solidFill>
                  <a:schemeClr val="accent2">
                    <a:lumMod val="50000"/>
                  </a:schemeClr>
                </a:solidFill>
              </a:rPr>
              <a:t> </a:t>
            </a:r>
            <a:endParaRPr lang="en-US" u="sng" dirty="0">
              <a:solidFill>
                <a:schemeClr val="accent2">
                  <a:lumMod val="50000"/>
                </a:schemeClr>
              </a:solidFill>
            </a:endParaRPr>
          </a:p>
        </p:txBody>
      </p:sp>
      <p:pic>
        <p:nvPicPr>
          <p:cNvPr id="23555" name="Picture 4" descr="http://www.almafia.com/vb/img/Dec-2007/43722.pic"/>
          <p:cNvPicPr>
            <a:picLocks noChangeAspect="1" noChangeArrowheads="1"/>
          </p:cNvPicPr>
          <p:nvPr/>
        </p:nvPicPr>
        <p:blipFill>
          <a:blip r:embed="rId2" cstate="print"/>
          <a:srcRect/>
          <a:stretch>
            <a:fillRect/>
          </a:stretch>
        </p:blipFill>
        <p:spPr bwMode="auto">
          <a:xfrm>
            <a:off x="2484438" y="476250"/>
            <a:ext cx="4319587" cy="4291013"/>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180975" y="188913"/>
            <a:ext cx="9144000" cy="6832600"/>
          </a:xfrm>
          <a:prstGeom prst="rect">
            <a:avLst/>
          </a:prstGeom>
          <a:noFill/>
          <a:ln w="9525">
            <a:noFill/>
            <a:miter lim="800000"/>
            <a:headEnd/>
            <a:tailEnd/>
          </a:ln>
        </p:spPr>
        <p:txBody>
          <a:bodyPr>
            <a:spAutoFit/>
          </a:bodyPr>
          <a:lstStyle/>
          <a:p>
            <a:pPr algn="r">
              <a:defRPr/>
            </a:pPr>
            <a:r>
              <a:rPr lang="ar-SA" sz="5400" b="1" i="1" u="sng" dirty="0">
                <a:solidFill>
                  <a:schemeClr val="accent1">
                    <a:lumMod val="50000"/>
                  </a:schemeClr>
                </a:solidFill>
                <a:effectLst>
                  <a:outerShdw blurRad="38100" dist="38100" dir="2700000" algn="tl">
                    <a:srgbClr val="000000">
                      <a:alpha val="43137"/>
                    </a:srgbClr>
                  </a:outerShdw>
                </a:effectLst>
              </a:rPr>
              <a:t>تعريف </a:t>
            </a:r>
            <a:r>
              <a:rPr lang="ar-SA" sz="5400" b="1" i="1" u="sng" dirty="0" err="1">
                <a:solidFill>
                  <a:schemeClr val="accent1">
                    <a:lumMod val="50000"/>
                  </a:schemeClr>
                </a:solidFill>
                <a:effectLst>
                  <a:outerShdw blurRad="38100" dist="38100" dir="2700000" algn="tl">
                    <a:srgbClr val="000000">
                      <a:alpha val="43137"/>
                    </a:srgbClr>
                  </a:outerShdw>
                </a:effectLst>
              </a:rPr>
              <a:t>القيادة:</a:t>
            </a:r>
            <a:endParaRPr lang="ar-SA" sz="4000" b="1" i="1" dirty="0"/>
          </a:p>
          <a:p>
            <a:pPr algn="r">
              <a:lnSpc>
                <a:spcPct val="150000"/>
              </a:lnSpc>
              <a:defRPr/>
            </a:pPr>
            <a:r>
              <a:rPr lang="ar-SA" sz="3600" b="1" dirty="0">
                <a:solidFill>
                  <a:schemeClr val="accent2">
                    <a:lumMod val="50000"/>
                  </a:schemeClr>
                </a:solidFill>
              </a:rPr>
              <a:t>ظاهرة  انسانية واجتماعية وسياسة</a:t>
            </a:r>
          </a:p>
          <a:p>
            <a:pPr algn="r">
              <a:lnSpc>
                <a:spcPct val="150000"/>
              </a:lnSpc>
              <a:defRPr/>
            </a:pPr>
            <a:r>
              <a:rPr lang="ar-SA" sz="3600" b="1" dirty="0">
                <a:solidFill>
                  <a:schemeClr val="accent2">
                    <a:lumMod val="50000"/>
                  </a:schemeClr>
                </a:solidFill>
              </a:rPr>
              <a:t> في جميع المجتمعات </a:t>
            </a:r>
            <a:r>
              <a:rPr lang="ar-SA" sz="3600" b="1" dirty="0" err="1">
                <a:solidFill>
                  <a:schemeClr val="accent2">
                    <a:lumMod val="50000"/>
                  </a:schemeClr>
                </a:solidFill>
              </a:rPr>
              <a:t>الإنسانية..</a:t>
            </a:r>
            <a:endParaRPr lang="ar-SA" sz="3600" b="1" dirty="0">
              <a:solidFill>
                <a:schemeClr val="accent2">
                  <a:lumMod val="50000"/>
                </a:schemeClr>
              </a:solidFill>
            </a:endParaRPr>
          </a:p>
          <a:p>
            <a:pPr algn="r">
              <a:lnSpc>
                <a:spcPct val="150000"/>
              </a:lnSpc>
              <a:defRPr/>
            </a:pPr>
            <a:r>
              <a:rPr lang="ar-SA" sz="3600" b="1" dirty="0">
                <a:solidFill>
                  <a:schemeClr val="accent2">
                    <a:lumMod val="50000"/>
                  </a:schemeClr>
                </a:solidFill>
              </a:rPr>
              <a:t> </a:t>
            </a:r>
            <a:r>
              <a:rPr lang="ar-SA" sz="3600" b="1" u="sng" dirty="0">
                <a:solidFill>
                  <a:schemeClr val="accent2">
                    <a:lumMod val="50000"/>
                  </a:schemeClr>
                </a:solidFill>
                <a:effectLst>
                  <a:outerShdw blurRad="38100" dist="38100" dir="2700000" algn="tl">
                    <a:srgbClr val="000000">
                      <a:alpha val="43137"/>
                    </a:srgbClr>
                  </a:outerShdw>
                </a:effectLst>
              </a:rPr>
              <a:t>فالقائد</a:t>
            </a:r>
            <a:r>
              <a:rPr lang="ar-SA" sz="3600" b="1" dirty="0">
                <a:solidFill>
                  <a:schemeClr val="accent2">
                    <a:lumMod val="50000"/>
                  </a:schemeClr>
                </a:solidFill>
              </a:rPr>
              <a:t> هو الشخص الذي يتمتع بصفات خاصة تمكنه من التفوق على الآخرين والاستحواذ على إعجابهم وتأييدهم وثقتهم و ولا </a:t>
            </a:r>
            <a:r>
              <a:rPr lang="ar-SA" sz="3600" b="1" dirty="0" err="1">
                <a:solidFill>
                  <a:schemeClr val="accent2">
                    <a:lumMod val="50000"/>
                  </a:schemeClr>
                </a:solidFill>
              </a:rPr>
              <a:t>ئهم</a:t>
            </a:r>
            <a:r>
              <a:rPr lang="ar-SA" sz="3600" b="1" dirty="0">
                <a:solidFill>
                  <a:schemeClr val="accent2">
                    <a:lumMod val="50000"/>
                  </a:schemeClr>
                </a:solidFill>
              </a:rPr>
              <a:t> له وتساعده على وتوجيههم لتحقيق أهدافهم ومصالحهم المشتركة والتعبير عنها بشكل واضح وطريقة منظمة وفعالة</a:t>
            </a:r>
            <a:r>
              <a:rPr lang="en-US" sz="4000" b="1" i="1" dirty="0"/>
              <a:t> .</a:t>
            </a:r>
            <a:r>
              <a:rPr lang="en-US" sz="4000" dirty="0"/>
              <a:t> </a:t>
            </a:r>
          </a:p>
        </p:txBody>
      </p:sp>
      <p:pic>
        <p:nvPicPr>
          <p:cNvPr id="24579" name="Picture 4" descr="http://broadcast.oreilly.com/2137729430_11b29f9164_b.jpg"/>
          <p:cNvPicPr>
            <a:picLocks noChangeAspect="1" noChangeArrowheads="1"/>
          </p:cNvPicPr>
          <p:nvPr/>
        </p:nvPicPr>
        <p:blipFill>
          <a:blip r:embed="rId2" cstate="print"/>
          <a:srcRect/>
          <a:stretch>
            <a:fillRect/>
          </a:stretch>
        </p:blipFill>
        <p:spPr bwMode="auto">
          <a:xfrm>
            <a:off x="827088" y="260350"/>
            <a:ext cx="2449512" cy="24479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Autofit/>
          </a:bodyPr>
          <a:lstStyle/>
          <a:p>
            <a:pPr algn="ctr" eaLnBrk="1" hangingPunct="1">
              <a:defRPr/>
            </a:pPr>
            <a:r>
              <a:rPr lang="ar-SA" sz="6000" b="1" i="1" dirty="0" smtClean="0"/>
              <a:t>القيادة السياسية </a:t>
            </a:r>
            <a:endParaRPr lang="ar-SA" sz="6000" dirty="0" smtClean="0"/>
          </a:p>
        </p:txBody>
      </p:sp>
      <p:sp>
        <p:nvSpPr>
          <p:cNvPr id="25603" name="Rectangle 3"/>
          <p:cNvSpPr>
            <a:spLocks noGrp="1" noChangeArrowheads="1"/>
          </p:cNvSpPr>
          <p:nvPr>
            <p:ph type="body" idx="1"/>
          </p:nvPr>
        </p:nvSpPr>
        <p:spPr>
          <a:xfrm>
            <a:off x="2051720" y="1639342"/>
            <a:ext cx="6939881" cy="4525962"/>
          </a:xfrm>
        </p:spPr>
        <p:txBody>
          <a:bodyPr/>
          <a:lstStyle/>
          <a:p>
            <a:pPr eaLnBrk="1" hangingPunct="1"/>
            <a:r>
              <a:rPr lang="ar-SA" sz="4400" b="1" i="1" dirty="0" smtClean="0"/>
              <a:t> القدرة على ممارسة القوة بأبعادها المختلفة المادية </a:t>
            </a:r>
            <a:r>
              <a:rPr lang="ar-SA" sz="4400" b="1" i="1" dirty="0" err="1" smtClean="0"/>
              <a:t>والمعنوية..</a:t>
            </a:r>
            <a:endParaRPr lang="ar-SA" sz="4400" b="1" i="1" dirty="0" smtClean="0"/>
          </a:p>
          <a:p>
            <a:pPr eaLnBrk="1" hangingPunct="1"/>
            <a:r>
              <a:rPr lang="ar-SA" sz="4400" b="1" i="1" dirty="0" smtClean="0"/>
              <a:t> المقصود </a:t>
            </a:r>
            <a:r>
              <a:rPr lang="ar-SA" sz="4400" b="1" i="1" dirty="0" smtClean="0"/>
              <a:t>بالقوة المعنوية امتلاك وممارسة التأثير </a:t>
            </a:r>
            <a:r>
              <a:rPr lang="ar-SA" sz="4400" b="1" i="1" dirty="0" smtClean="0"/>
              <a:t>والنفوذ</a:t>
            </a:r>
          </a:p>
          <a:p>
            <a:pPr eaLnBrk="1" hangingPunct="1"/>
            <a:r>
              <a:rPr lang="ar-SA" sz="4400" b="1" i="1" dirty="0" smtClean="0"/>
              <a:t>القوة المادية  امتلاك الصحة الجسدية و القدرة المالية و العسكرية</a:t>
            </a:r>
            <a:endParaRPr lang="en-US" sz="4400" b="1" i="1" dirty="0" smtClean="0"/>
          </a:p>
        </p:txBody>
      </p:sp>
      <p:pic>
        <p:nvPicPr>
          <p:cNvPr id="25604" name="Picture 5" descr="http://gs-press.com.au/images/news_articles/leader_opt.jpeg"/>
          <p:cNvPicPr>
            <a:picLocks noChangeAspect="1" noChangeArrowheads="1"/>
          </p:cNvPicPr>
          <p:nvPr/>
        </p:nvPicPr>
        <p:blipFill>
          <a:blip r:embed="rId2" cstate="print"/>
          <a:srcRect/>
          <a:stretch>
            <a:fillRect/>
          </a:stretch>
        </p:blipFill>
        <p:spPr bwMode="auto">
          <a:xfrm>
            <a:off x="179512" y="1628775"/>
            <a:ext cx="2232025" cy="37433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971550" y="2133600"/>
            <a:ext cx="7740650" cy="4154488"/>
          </a:xfrm>
          <a:prstGeom prst="rect">
            <a:avLst/>
          </a:prstGeom>
          <a:noFill/>
          <a:ln w="9525">
            <a:noFill/>
            <a:miter lim="800000"/>
            <a:headEnd/>
            <a:tailEnd/>
          </a:ln>
        </p:spPr>
        <p:txBody>
          <a:bodyPr>
            <a:spAutoFit/>
          </a:bodyPr>
          <a:lstStyle/>
          <a:p>
            <a:pPr marL="914400" lvl="1" indent="-457200" algn="just" rtl="1">
              <a:lnSpc>
                <a:spcPct val="200000"/>
              </a:lnSpc>
              <a:defRPr/>
            </a:pPr>
            <a:r>
              <a:rPr lang="ar-EG" sz="4400" b="1" dirty="0">
                <a:solidFill>
                  <a:schemeClr val="accent2">
                    <a:lumMod val="50000"/>
                  </a:schemeClr>
                </a:solidFill>
              </a:rPr>
              <a:t>1</a:t>
            </a:r>
            <a:r>
              <a:rPr lang="ar-SA" sz="4400" b="1" dirty="0">
                <a:solidFill>
                  <a:schemeClr val="accent2">
                    <a:lumMod val="50000"/>
                  </a:schemeClr>
                </a:solidFill>
              </a:rPr>
              <a:t>_ القيادة </a:t>
            </a:r>
            <a:r>
              <a:rPr lang="ar-SA" sz="4400" b="1" dirty="0" err="1">
                <a:solidFill>
                  <a:schemeClr val="accent2">
                    <a:lumMod val="50000"/>
                  </a:schemeClr>
                </a:solidFill>
              </a:rPr>
              <a:t>التقليدية .</a:t>
            </a:r>
            <a:endParaRPr lang="ar-SA" sz="4400" dirty="0">
              <a:solidFill>
                <a:schemeClr val="accent2">
                  <a:lumMod val="50000"/>
                </a:schemeClr>
              </a:solidFill>
            </a:endParaRPr>
          </a:p>
          <a:p>
            <a:pPr marL="914400" lvl="1" indent="-457200" algn="just" rtl="1">
              <a:lnSpc>
                <a:spcPct val="200000"/>
              </a:lnSpc>
              <a:defRPr/>
            </a:pPr>
            <a:r>
              <a:rPr lang="ar-EG" sz="4400" b="1" dirty="0">
                <a:solidFill>
                  <a:schemeClr val="accent2">
                    <a:lumMod val="50000"/>
                  </a:schemeClr>
                </a:solidFill>
              </a:rPr>
              <a:t>2</a:t>
            </a:r>
            <a:r>
              <a:rPr lang="ar-SA" sz="4400" b="1" dirty="0">
                <a:solidFill>
                  <a:schemeClr val="accent2">
                    <a:lumMod val="50000"/>
                  </a:schemeClr>
                </a:solidFill>
              </a:rPr>
              <a:t>_ القيادة القانونية </a:t>
            </a:r>
            <a:r>
              <a:rPr lang="ar-SA" sz="4400" b="1" dirty="0" err="1">
                <a:solidFill>
                  <a:schemeClr val="accent2">
                    <a:lumMod val="50000"/>
                  </a:schemeClr>
                </a:solidFill>
              </a:rPr>
              <a:t>الرشيدة .</a:t>
            </a:r>
            <a:endParaRPr lang="ar-SA" sz="4400" dirty="0">
              <a:solidFill>
                <a:schemeClr val="accent2">
                  <a:lumMod val="50000"/>
                </a:schemeClr>
              </a:solidFill>
            </a:endParaRPr>
          </a:p>
          <a:p>
            <a:pPr marL="914400" lvl="1" indent="-457200" algn="just" rtl="1">
              <a:lnSpc>
                <a:spcPct val="200000"/>
              </a:lnSpc>
              <a:defRPr/>
            </a:pPr>
            <a:r>
              <a:rPr lang="ar-EG" sz="4400" b="1" dirty="0">
                <a:solidFill>
                  <a:schemeClr val="accent2">
                    <a:lumMod val="50000"/>
                  </a:schemeClr>
                </a:solidFill>
              </a:rPr>
              <a:t>3</a:t>
            </a:r>
            <a:r>
              <a:rPr lang="ar-SA" sz="4400" b="1" dirty="0">
                <a:solidFill>
                  <a:schemeClr val="accent2">
                    <a:lumMod val="50000"/>
                  </a:schemeClr>
                </a:solidFill>
              </a:rPr>
              <a:t>_ القيادة الكاريزمية </a:t>
            </a:r>
            <a:endParaRPr lang="en-US" sz="4400" b="1" dirty="0">
              <a:solidFill>
                <a:schemeClr val="accent2">
                  <a:lumMod val="50000"/>
                </a:schemeClr>
              </a:solidFill>
            </a:endParaRPr>
          </a:p>
        </p:txBody>
      </p:sp>
      <p:sp>
        <p:nvSpPr>
          <p:cNvPr id="3" name="مستطيل 2"/>
          <p:cNvSpPr/>
          <p:nvPr/>
        </p:nvSpPr>
        <p:spPr>
          <a:xfrm>
            <a:off x="2339752" y="260648"/>
            <a:ext cx="5123673" cy="1446550"/>
          </a:xfrm>
          <a:prstGeom prst="rect">
            <a:avLst/>
          </a:prstGeom>
          <a:noFill/>
        </p:spPr>
        <p:txBody>
          <a:bodyPr>
            <a:spAutoFit/>
          </a:bodyPr>
          <a:lstStyle/>
          <a:p>
            <a:pPr algn="ctr">
              <a:defRPr/>
            </a:pPr>
            <a:r>
              <a:rPr lang="ar-SA" sz="8800"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أنواع القيادة</a:t>
            </a:r>
            <a:endParaRPr lang="ar-SA" sz="8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851275" y="333375"/>
            <a:ext cx="5005388" cy="7478713"/>
          </a:xfrm>
          <a:prstGeom prst="rect">
            <a:avLst/>
          </a:prstGeom>
          <a:noFill/>
          <a:ln w="9525">
            <a:noFill/>
            <a:miter lim="800000"/>
            <a:headEnd/>
            <a:tailEnd/>
          </a:ln>
        </p:spPr>
        <p:txBody>
          <a:bodyPr>
            <a:spAutoFit/>
          </a:bodyPr>
          <a:lstStyle/>
          <a:p>
            <a:pPr algn="r" rtl="1">
              <a:defRPr/>
            </a:pPr>
            <a:r>
              <a:rPr lang="ar-SA" sz="4000" b="1" i="1" dirty="0">
                <a:solidFill>
                  <a:schemeClr val="accent1">
                    <a:lumMod val="75000"/>
                  </a:schemeClr>
                </a:solidFill>
                <a:effectLst>
                  <a:outerShdw blurRad="38100" dist="38100" dir="2700000" algn="tl">
                    <a:srgbClr val="000000">
                      <a:alpha val="43137"/>
                    </a:srgbClr>
                  </a:outerShdw>
                </a:effectLst>
              </a:rPr>
              <a:t>القيادة </a:t>
            </a:r>
            <a:r>
              <a:rPr lang="ar-SA" sz="4000" b="1" i="1" dirty="0" err="1">
                <a:solidFill>
                  <a:schemeClr val="accent1">
                    <a:lumMod val="75000"/>
                  </a:schemeClr>
                </a:solidFill>
                <a:effectLst>
                  <a:outerShdw blurRad="38100" dist="38100" dir="2700000" algn="tl">
                    <a:srgbClr val="000000">
                      <a:alpha val="43137"/>
                    </a:srgbClr>
                  </a:outerShdw>
                </a:effectLst>
              </a:rPr>
              <a:t>التقليدية :</a:t>
            </a:r>
            <a:endParaRPr lang="ar-SA" sz="4000" b="1" i="1" dirty="0">
              <a:solidFill>
                <a:schemeClr val="accent2">
                  <a:lumMod val="50000"/>
                </a:schemeClr>
              </a:solidFill>
              <a:effectLst>
                <a:outerShdw blurRad="38100" dist="38100" dir="2700000" algn="tl">
                  <a:srgbClr val="000000">
                    <a:alpha val="43137"/>
                  </a:srgbClr>
                </a:outerShdw>
              </a:effectLst>
            </a:endParaRPr>
          </a:p>
          <a:p>
            <a:pPr algn="r" rtl="1">
              <a:lnSpc>
                <a:spcPct val="150000"/>
              </a:lnSpc>
              <a:defRPr/>
            </a:pPr>
            <a:r>
              <a:rPr lang="ar-SA" sz="4000" b="1" i="1" dirty="0">
                <a:solidFill>
                  <a:schemeClr val="accent2">
                    <a:lumMod val="50000"/>
                  </a:schemeClr>
                </a:solidFill>
              </a:rPr>
              <a:t> تستمد نفوذها على السلطة المستمدة من القوانين والأعراف والعادات والتقاليد المتوارثة من القدم وعلى الوضع الشخصي والعائلي للقائد</a:t>
            </a:r>
            <a:endParaRPr lang="ar-SA" sz="4000" dirty="0">
              <a:solidFill>
                <a:schemeClr val="accent2">
                  <a:lumMod val="50000"/>
                </a:schemeClr>
              </a:solidFill>
            </a:endParaRPr>
          </a:p>
          <a:p>
            <a:pPr algn="r" rtl="1" eaLnBrk="0" hangingPunct="0">
              <a:defRPr/>
            </a:pPr>
            <a:r>
              <a:rPr lang="ar-SA" sz="4000" b="1" i="1" dirty="0"/>
              <a:t> </a:t>
            </a:r>
            <a:endParaRPr lang="ar-SA" sz="4000" dirty="0"/>
          </a:p>
          <a:p>
            <a:pPr algn="r" rtl="1" eaLnBrk="0" hangingPunct="0">
              <a:defRPr/>
            </a:pPr>
            <a:endParaRPr lang="ar-SA" sz="4000" dirty="0"/>
          </a:p>
        </p:txBody>
      </p:sp>
      <p:pic>
        <p:nvPicPr>
          <p:cNvPr id="27651" name="Picture 4" descr="http://3.bp.blogspot.com/-eS5cTmJP2wk/TfwOlpR-yAI/AAAAAAAADTY/b9doUejXKgA/s1600/Crown.jpg"/>
          <p:cNvPicPr>
            <a:picLocks noChangeAspect="1" noChangeArrowheads="1"/>
          </p:cNvPicPr>
          <p:nvPr/>
        </p:nvPicPr>
        <p:blipFill>
          <a:blip r:embed="rId2" cstate="print"/>
          <a:srcRect/>
          <a:stretch>
            <a:fillRect/>
          </a:stretch>
        </p:blipFill>
        <p:spPr bwMode="auto">
          <a:xfrm>
            <a:off x="179388" y="1700213"/>
            <a:ext cx="3767137" cy="30972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500563" y="836613"/>
            <a:ext cx="4498975" cy="3170237"/>
          </a:xfrm>
          <a:prstGeom prst="rect">
            <a:avLst/>
          </a:prstGeom>
          <a:noFill/>
          <a:ln w="9525">
            <a:noFill/>
            <a:miter lim="800000"/>
            <a:headEnd/>
            <a:tailEnd/>
          </a:ln>
        </p:spPr>
        <p:txBody>
          <a:bodyPr>
            <a:spAutoFit/>
          </a:bodyPr>
          <a:lstStyle/>
          <a:p>
            <a:pPr algn="r">
              <a:defRPr/>
            </a:pPr>
            <a:r>
              <a:rPr lang="ar-SA" sz="4000" b="1" i="1" dirty="0">
                <a:solidFill>
                  <a:schemeClr val="accent1">
                    <a:lumMod val="75000"/>
                  </a:schemeClr>
                </a:solidFill>
              </a:rPr>
              <a:t>القيادة القانونية </a:t>
            </a:r>
            <a:r>
              <a:rPr lang="ar-SA" sz="4000" b="1" i="1" dirty="0" err="1">
                <a:solidFill>
                  <a:schemeClr val="accent1">
                    <a:lumMod val="75000"/>
                  </a:schemeClr>
                </a:solidFill>
              </a:rPr>
              <a:t>الرشيدة :</a:t>
            </a:r>
            <a:endParaRPr lang="ar-SA" sz="4000" b="1" i="1" dirty="0">
              <a:solidFill>
                <a:schemeClr val="accent1">
                  <a:lumMod val="75000"/>
                </a:schemeClr>
              </a:solidFill>
            </a:endParaRPr>
          </a:p>
          <a:p>
            <a:pPr algn="r">
              <a:defRPr/>
            </a:pPr>
            <a:endParaRPr lang="ar-SA" sz="4000" b="1" i="1" dirty="0"/>
          </a:p>
          <a:p>
            <a:pPr algn="r">
              <a:defRPr/>
            </a:pPr>
            <a:r>
              <a:rPr lang="ar-SA" sz="4000" b="1" i="1" dirty="0">
                <a:solidFill>
                  <a:schemeClr val="accent3">
                    <a:lumMod val="50000"/>
                  </a:schemeClr>
                </a:solidFill>
              </a:rPr>
              <a:t> تعتمد في تحقيق سلطتها وقوتها على الإنجازات الشخصية للقائد</a:t>
            </a:r>
            <a:r>
              <a:rPr lang="en-US" sz="4000" dirty="0"/>
              <a:t> </a:t>
            </a:r>
          </a:p>
        </p:txBody>
      </p:sp>
      <p:pic>
        <p:nvPicPr>
          <p:cNvPr id="28675" name="Picture 4" descr="http://thehillsclinic.com.au/wp-content/uploads/2011/09/medicolegal.jpg"/>
          <p:cNvPicPr>
            <a:picLocks noChangeAspect="1" noChangeArrowheads="1"/>
          </p:cNvPicPr>
          <p:nvPr/>
        </p:nvPicPr>
        <p:blipFill>
          <a:blip r:embed="rId2" cstate="print"/>
          <a:srcRect/>
          <a:stretch>
            <a:fillRect/>
          </a:stretch>
        </p:blipFill>
        <p:spPr bwMode="auto">
          <a:xfrm>
            <a:off x="395288" y="3500438"/>
            <a:ext cx="4346575" cy="3024187"/>
          </a:xfrm>
          <a:prstGeom prst="rect">
            <a:avLst/>
          </a:prstGeom>
          <a:noFill/>
          <a:ln w="9525">
            <a:noFill/>
            <a:miter lim="800000"/>
            <a:headEnd/>
            <a:tailEnd/>
          </a:ln>
        </p:spPr>
      </p:pic>
      <p:pic>
        <p:nvPicPr>
          <p:cNvPr id="28676" name="Picture 6" descr="http://www.powerdivision.gov.bd/images/powerdivision/achievement.gif"/>
          <p:cNvPicPr>
            <a:picLocks noChangeAspect="1" noChangeArrowheads="1"/>
          </p:cNvPicPr>
          <p:nvPr/>
        </p:nvPicPr>
        <p:blipFill>
          <a:blip r:embed="rId3" cstate="print"/>
          <a:srcRect/>
          <a:stretch>
            <a:fillRect/>
          </a:stretch>
        </p:blipFill>
        <p:spPr bwMode="auto">
          <a:xfrm>
            <a:off x="971550" y="188913"/>
            <a:ext cx="2867025" cy="29527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627313" y="990600"/>
            <a:ext cx="6516687" cy="5632450"/>
          </a:xfrm>
          <a:prstGeom prst="rect">
            <a:avLst/>
          </a:prstGeom>
          <a:noFill/>
          <a:ln w="9525">
            <a:noFill/>
            <a:miter lim="800000"/>
            <a:headEnd/>
            <a:tailEnd/>
          </a:ln>
        </p:spPr>
        <p:txBody>
          <a:bodyPr>
            <a:spAutoFit/>
          </a:bodyPr>
          <a:lstStyle/>
          <a:p>
            <a:pPr algn="just" rtl="1">
              <a:defRPr/>
            </a:pPr>
            <a:r>
              <a:rPr lang="ar-SA" sz="4000" b="1" i="1" dirty="0">
                <a:solidFill>
                  <a:schemeClr val="accent1">
                    <a:lumMod val="75000"/>
                  </a:schemeClr>
                </a:solidFill>
                <a:effectLst>
                  <a:outerShdw blurRad="38100" dist="38100" dir="2700000" algn="tl">
                    <a:srgbClr val="000000">
                      <a:alpha val="43137"/>
                    </a:srgbClr>
                  </a:outerShdw>
                </a:effectLst>
              </a:rPr>
              <a:t>القيادة الكاريزمية</a:t>
            </a:r>
            <a:r>
              <a:rPr lang="en-US" sz="4000" b="1" i="1" dirty="0">
                <a:solidFill>
                  <a:schemeClr val="accent1">
                    <a:lumMod val="75000"/>
                  </a:schemeClr>
                </a:solidFill>
                <a:effectLst>
                  <a:outerShdw blurRad="38100" dist="38100" dir="2700000" algn="tl">
                    <a:srgbClr val="000000">
                      <a:alpha val="43137"/>
                    </a:srgbClr>
                  </a:outerShdw>
                </a:effectLst>
              </a:rPr>
              <a:t> :</a:t>
            </a:r>
            <a:r>
              <a:rPr lang="ar-SA" sz="4000" b="1" i="1" dirty="0">
                <a:solidFill>
                  <a:schemeClr val="accent1">
                    <a:lumMod val="75000"/>
                  </a:schemeClr>
                </a:solidFill>
                <a:effectLst>
                  <a:outerShdw blurRad="38100" dist="38100" dir="2700000" algn="tl">
                    <a:srgbClr val="000000">
                      <a:alpha val="43137"/>
                    </a:srgbClr>
                  </a:outerShdw>
                </a:effectLst>
              </a:rPr>
              <a:t> </a:t>
            </a:r>
          </a:p>
          <a:p>
            <a:pPr algn="just" rtl="1">
              <a:defRPr/>
            </a:pPr>
            <a:endParaRPr lang="ar-SA" sz="4000" b="1" i="1" dirty="0">
              <a:solidFill>
                <a:schemeClr val="accent2">
                  <a:lumMod val="50000"/>
                </a:schemeClr>
              </a:solidFill>
            </a:endParaRPr>
          </a:p>
          <a:p>
            <a:pPr algn="just" rtl="1">
              <a:defRPr/>
            </a:pPr>
            <a:r>
              <a:rPr lang="ar-SA" sz="4000" b="1" i="1" dirty="0">
                <a:solidFill>
                  <a:schemeClr val="accent2">
                    <a:lumMod val="50000"/>
                  </a:schemeClr>
                </a:solidFill>
              </a:rPr>
              <a:t>هذه القيادة تستمد سلطتها وقوتها من قدرات شخصية خاصة تميزها عن الأفراد الاخرين وتؤهلها على قيادتهم مما يساعد القائد على فرض نفوذه وآرائه على المجتمع بواسطة تأثيره الشخصي على عقولهم </a:t>
            </a:r>
            <a:r>
              <a:rPr lang="ar-SA" sz="4000" b="1" i="1" dirty="0" err="1">
                <a:solidFill>
                  <a:schemeClr val="accent2">
                    <a:lumMod val="50000"/>
                  </a:schemeClr>
                </a:solidFill>
              </a:rPr>
              <a:t>وسلوكهم .</a:t>
            </a:r>
            <a:endParaRPr lang="ar-SA" sz="4000" dirty="0">
              <a:solidFill>
                <a:schemeClr val="accent2">
                  <a:lumMod val="50000"/>
                </a:schemeClr>
              </a:solidFill>
            </a:endParaRPr>
          </a:p>
          <a:p>
            <a:pPr algn="just" eaLnBrk="0" hangingPunct="0">
              <a:defRPr/>
            </a:pPr>
            <a:endParaRPr lang="ar-SA" sz="4000" dirty="0"/>
          </a:p>
        </p:txBody>
      </p:sp>
      <p:pic>
        <p:nvPicPr>
          <p:cNvPr id="29699" name="Picture 4" descr="http://leaderswedeserve.files.wordpress.com/2007/10/che-guevara-korda.jpg"/>
          <p:cNvPicPr>
            <a:picLocks noChangeAspect="1" noChangeArrowheads="1"/>
          </p:cNvPicPr>
          <p:nvPr/>
        </p:nvPicPr>
        <p:blipFill>
          <a:blip r:embed="rId2" cstate="print"/>
          <a:srcRect/>
          <a:stretch>
            <a:fillRect/>
          </a:stretch>
        </p:blipFill>
        <p:spPr bwMode="auto">
          <a:xfrm>
            <a:off x="250825" y="333375"/>
            <a:ext cx="2124075" cy="1711325"/>
          </a:xfrm>
          <a:prstGeom prst="rect">
            <a:avLst/>
          </a:prstGeom>
          <a:noFill/>
          <a:ln w="9525">
            <a:noFill/>
            <a:miter lim="800000"/>
            <a:headEnd/>
            <a:tailEnd/>
          </a:ln>
        </p:spPr>
      </p:pic>
      <p:pic>
        <p:nvPicPr>
          <p:cNvPr id="29700" name="Picture 6" descr="http://www.popartuk.com/g/l/lggn0097+an-eye-for-an-eye-will-make-the-whole-world-blind-mahatma-gandhi-poster.jpg"/>
          <p:cNvPicPr>
            <a:picLocks noChangeAspect="1" noChangeArrowheads="1"/>
          </p:cNvPicPr>
          <p:nvPr/>
        </p:nvPicPr>
        <p:blipFill>
          <a:blip r:embed="rId3" cstate="print"/>
          <a:srcRect/>
          <a:stretch>
            <a:fillRect/>
          </a:stretch>
        </p:blipFill>
        <p:spPr bwMode="auto">
          <a:xfrm>
            <a:off x="395288" y="2205038"/>
            <a:ext cx="1655762" cy="2339975"/>
          </a:xfrm>
          <a:prstGeom prst="rect">
            <a:avLst/>
          </a:prstGeom>
          <a:noFill/>
          <a:ln w="9525">
            <a:noFill/>
            <a:miter lim="800000"/>
            <a:headEnd/>
            <a:tailEnd/>
          </a:ln>
        </p:spPr>
      </p:pic>
      <p:pic>
        <p:nvPicPr>
          <p:cNvPr id="29701" name="Picture 8" descr="http://i2.cdn.turner.com/cnn/dam/assets/111121114448-steve-jobs-laptop-story-top.jpg"/>
          <p:cNvPicPr>
            <a:picLocks noChangeAspect="1" noChangeArrowheads="1"/>
          </p:cNvPicPr>
          <p:nvPr/>
        </p:nvPicPr>
        <p:blipFill>
          <a:blip r:embed="rId4" cstate="print"/>
          <a:srcRect r="25314"/>
          <a:stretch>
            <a:fillRect/>
          </a:stretch>
        </p:blipFill>
        <p:spPr bwMode="auto">
          <a:xfrm>
            <a:off x="107950" y="4652963"/>
            <a:ext cx="2735263" cy="20605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eaLnBrk="1" fontAlgn="auto" hangingPunct="1">
              <a:spcAft>
                <a:spcPts val="0"/>
              </a:spcAft>
              <a:defRPr/>
            </a:pPr>
            <a:r>
              <a:rPr lang="ar-SA" i="1" dirty="0" smtClean="0">
                <a:effectLst>
                  <a:outerShdw blurRad="38100" dist="38100" dir="2700000" algn="tl">
                    <a:srgbClr val="000000">
                      <a:alpha val="43137"/>
                    </a:srgbClr>
                  </a:outerShdw>
                  <a:reflection blurRad="12700" stA="48000" endA="300" endPos="55000" dir="5400000" sy="-90000" algn="bl" rotWithShape="0"/>
                </a:effectLst>
                <a:cs typeface="+mj-cs"/>
              </a:rPr>
              <a:t>الدولة السعودية </a:t>
            </a:r>
            <a:r>
              <a:rPr lang="ar-SA" i="1" dirty="0" err="1" smtClean="0">
                <a:effectLst>
                  <a:outerShdw blurRad="38100" dist="38100" dir="2700000" algn="tl">
                    <a:srgbClr val="000000">
                      <a:alpha val="43137"/>
                    </a:srgbClr>
                  </a:outerShdw>
                  <a:reflection blurRad="12700" stA="48000" endA="300" endPos="55000" dir="5400000" sy="-90000" algn="bl" rotWithShape="0"/>
                </a:effectLst>
                <a:cs typeface="+mj-cs"/>
              </a:rPr>
              <a:t>الأولى </a:t>
            </a:r>
            <a:r>
              <a:rPr lang="ar-SA" i="1" dirty="0" smtClean="0">
                <a:effectLst>
                  <a:outerShdw blurRad="38100" dist="38100" dir="2700000" algn="tl">
                    <a:srgbClr val="000000">
                      <a:alpha val="43137"/>
                    </a:srgbClr>
                  </a:outerShdw>
                  <a:reflection blurRad="12700" stA="48000" endA="300" endPos="55000" dir="5400000" sy="-90000" algn="bl" rotWithShape="0"/>
                </a:effectLst>
                <a:cs typeface="+mj-cs"/>
              </a:rPr>
              <a:t>(1157 </a:t>
            </a:r>
            <a:r>
              <a:rPr lang="ar-SA" i="1" dirty="0" err="1" smtClean="0">
                <a:effectLst>
                  <a:outerShdw blurRad="38100" dist="38100" dir="2700000" algn="tl">
                    <a:srgbClr val="000000">
                      <a:alpha val="43137"/>
                    </a:srgbClr>
                  </a:outerShdw>
                  <a:reflection blurRad="12700" stA="48000" endA="300" endPos="55000" dir="5400000" sy="-90000" algn="bl" rotWithShape="0"/>
                </a:effectLst>
                <a:cs typeface="+mj-cs"/>
              </a:rPr>
              <a:t>هـ </a:t>
            </a:r>
            <a:r>
              <a:rPr lang="ar-SA" i="1" dirty="0" smtClean="0">
                <a:effectLst>
                  <a:outerShdw blurRad="38100" dist="38100" dir="2700000" algn="tl">
                    <a:srgbClr val="000000">
                      <a:alpha val="43137"/>
                    </a:srgbClr>
                  </a:outerShdw>
                  <a:reflection blurRad="12700" stA="48000" endA="300" endPos="55000" dir="5400000" sy="-90000" algn="bl" rotWithShape="0"/>
                </a:effectLst>
                <a:cs typeface="+mj-cs"/>
              </a:rPr>
              <a:t>- </a:t>
            </a:r>
            <a:r>
              <a:rPr lang="ar-SA" i="1" dirty="0" err="1" smtClean="0">
                <a:effectLst>
                  <a:outerShdw blurRad="38100" dist="38100" dir="2700000" algn="tl">
                    <a:srgbClr val="000000">
                      <a:alpha val="43137"/>
                    </a:srgbClr>
                  </a:outerShdw>
                  <a:reflection blurRad="12700" stA="48000" endA="300" endPos="55000" dir="5400000" sy="-90000" algn="bl" rotWithShape="0"/>
                </a:effectLst>
                <a:cs typeface="+mj-cs"/>
              </a:rPr>
              <a:t>1233هـ)</a:t>
            </a:r>
            <a:endParaRPr lang="ar-SA" i="1" dirty="0">
              <a:effectLst>
                <a:outerShdw blurRad="38100" dist="38100" dir="2700000" algn="tl">
                  <a:srgbClr val="000000">
                    <a:alpha val="43137"/>
                  </a:srgbClr>
                </a:outerShdw>
                <a:reflection blurRad="12700" stA="48000" endA="300" endPos="55000" dir="5400000" sy="-90000" algn="bl" rotWithShape="0"/>
              </a:effectLst>
              <a:cs typeface="+mj-cs"/>
            </a:endParaRPr>
          </a:p>
        </p:txBody>
      </p:sp>
      <p:sp>
        <p:nvSpPr>
          <p:cNvPr id="11267" name="عنصر نائب للمحتوى 2"/>
          <p:cNvSpPr>
            <a:spLocks noGrp="1"/>
          </p:cNvSpPr>
          <p:nvPr>
            <p:ph idx="1"/>
          </p:nvPr>
        </p:nvSpPr>
        <p:spPr>
          <a:xfrm>
            <a:off x="428596" y="1928802"/>
            <a:ext cx="8429684" cy="3571900"/>
          </a:xfrm>
        </p:spPr>
        <p:txBody>
          <a:bodyPr/>
          <a:lstStyle/>
          <a:p>
            <a:pPr eaLnBrk="1" hangingPunct="1">
              <a:lnSpc>
                <a:spcPct val="150000"/>
              </a:lnSpc>
            </a:pPr>
            <a:r>
              <a:rPr lang="ar-SA" dirty="0" smtClean="0">
                <a:cs typeface="Tahoma" pitchFamily="34" charset="0"/>
              </a:rPr>
              <a:t>نشأت من خلال تقاطع المصالح لتحالف ديني – قبلي (اجتماعي/ سياسي) ما بين..</a:t>
            </a:r>
          </a:p>
          <a:p>
            <a:pPr marL="514350" indent="-514350" eaLnBrk="1" hangingPunct="1">
              <a:lnSpc>
                <a:spcPct val="150000"/>
              </a:lnSpc>
              <a:buFont typeface="+mj-lt"/>
              <a:buAutoNum type="arabicPeriod"/>
            </a:pPr>
            <a:r>
              <a:rPr lang="ar-SA" dirty="0" smtClean="0">
                <a:cs typeface="Tahoma" pitchFamily="34" charset="0"/>
              </a:rPr>
              <a:t>حاكم الدرعية في نجد محمد بن سعود </a:t>
            </a:r>
          </a:p>
          <a:p>
            <a:pPr marL="514350" indent="-514350" eaLnBrk="1" hangingPunct="1">
              <a:lnSpc>
                <a:spcPct val="150000"/>
              </a:lnSpc>
              <a:buFont typeface="+mj-lt"/>
              <a:buAutoNum type="arabicPeriod"/>
            </a:pPr>
            <a:r>
              <a:rPr lang="ar-SA" dirty="0" smtClean="0">
                <a:cs typeface="Tahoma" pitchFamily="34" charset="0"/>
              </a:rPr>
              <a:t>محمد بن عبد الوهاب المصلح الديني و الاجتماعي من العيينة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 calcmode="lin" valueType="num">
                                      <p:cBhvr additive="base">
                                        <p:cTn id="7"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anim calcmode="lin" valueType="num">
                                      <p:cBhvr additive="base">
                                        <p:cTn id="11"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260350"/>
            <a:ext cx="8686800" cy="838200"/>
          </a:xfrm>
        </p:spPr>
        <p:txBody>
          <a:bodyPr>
            <a:noAutofit/>
          </a:bodyPr>
          <a:lstStyle/>
          <a:p>
            <a:pPr algn="ctr">
              <a:defRPr/>
            </a:pPr>
            <a:r>
              <a:rPr lang="ar-SA" sz="6600" b="1" dirty="0" smtClean="0">
                <a:solidFill>
                  <a:schemeClr val="accent1">
                    <a:lumMod val="75000"/>
                  </a:schemeClr>
                </a:solidFill>
                <a:effectLst>
                  <a:outerShdw blurRad="38100" dist="38100" dir="2700000" algn="tl">
                    <a:srgbClr val="000000">
                      <a:alpha val="43137"/>
                    </a:srgbClr>
                  </a:outerShdw>
                  <a:reflection blurRad="12700" stA="48000" endA="300" endPos="55000" dir="5400000" sy="-90000" algn="bl" rotWithShape="0"/>
                </a:effectLst>
              </a:rPr>
              <a:t>قيادة الملك عبد العزيز</a:t>
            </a:r>
            <a:endParaRPr lang="ar-SA" sz="6600" b="1" dirty="0">
              <a:solidFill>
                <a:schemeClr val="accent1">
                  <a:lumMod val="75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0723" name="عنصر نائب للمحتوى 2"/>
          <p:cNvSpPr>
            <a:spLocks noGrp="1"/>
          </p:cNvSpPr>
          <p:nvPr>
            <p:ph idx="1"/>
          </p:nvPr>
        </p:nvSpPr>
        <p:spPr>
          <a:xfrm>
            <a:off x="304800" y="1857375"/>
            <a:ext cx="8686800" cy="4524375"/>
          </a:xfrm>
        </p:spPr>
        <p:txBody>
          <a:bodyPr/>
          <a:lstStyle/>
          <a:p>
            <a:r>
              <a:rPr lang="ar-SA" sz="3600" b="1" smtClean="0"/>
              <a:t>ينطبق عليها الصفات القياديه الثلاثة </a:t>
            </a:r>
          </a:p>
          <a:p>
            <a:r>
              <a:rPr lang="ar-SA" sz="3600" b="1" smtClean="0"/>
              <a:t>تمكن الملك عبدالعزيز من الثأثير على جميع المؤيدين وقيادتهم بنجاح من أجل توحيد المملكة </a:t>
            </a:r>
          </a:p>
          <a:p>
            <a:r>
              <a:rPr lang="ar-SA" sz="3600" b="1" smtClean="0"/>
              <a:t>وضع الأسس المتينه لنظام الحكم في المملكة ليكون قاعدة يقتدي بها الجميع وعمل على تطوير النظام السياسي وتحديث الدولة</a:t>
            </a:r>
          </a:p>
          <a:p>
            <a:r>
              <a:rPr lang="ar-SA" sz="3600" b="1" smtClean="0"/>
              <a:t>امتلك شخصية كاريزمية </a:t>
            </a:r>
          </a:p>
          <a:p>
            <a:endParaRPr lang="ar-SA" sz="3600" b="1" smtClean="0"/>
          </a:p>
          <a:p>
            <a:endParaRPr lang="ar-SA" sz="3600" smtClean="0"/>
          </a:p>
        </p:txBody>
      </p:sp>
    </p:spTree>
  </p:cSld>
  <p:clrMapOvr>
    <a:masterClrMapping/>
  </p:clrMapOvr>
  <p:transition>
    <p:pull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2438400"/>
            <a:ext cx="9144000" cy="2124075"/>
          </a:xfrm>
          <a:prstGeom prst="rect">
            <a:avLst/>
          </a:prstGeom>
          <a:noFill/>
          <a:ln w="9525">
            <a:noFill/>
            <a:miter lim="800000"/>
            <a:headEnd/>
            <a:tailEnd/>
          </a:ln>
        </p:spPr>
        <p:txBody>
          <a:bodyPr>
            <a:spAutoFit/>
          </a:bodyPr>
          <a:lstStyle/>
          <a:p>
            <a:pPr algn="ctr">
              <a:defRPr/>
            </a:pPr>
            <a:endParaRPr lang="ar-SA" sz="4400" b="1" i="1" dirty="0">
              <a:solidFill>
                <a:schemeClr val="accent1">
                  <a:lumMod val="75000"/>
                </a:schemeClr>
              </a:solidFill>
            </a:endParaRPr>
          </a:p>
          <a:p>
            <a:pPr algn="ctr">
              <a:defRPr/>
            </a:pPr>
            <a:r>
              <a:rPr lang="ar-SA" sz="4400" b="1" i="1" dirty="0">
                <a:solidFill>
                  <a:schemeClr val="accent1">
                    <a:lumMod val="75000"/>
                  </a:schemeClr>
                </a:solidFill>
              </a:rPr>
              <a:t>هناك عدة </a:t>
            </a:r>
            <a:r>
              <a:rPr lang="ar-SA" sz="4400" b="1" i="1" u="sng" dirty="0">
                <a:solidFill>
                  <a:schemeClr val="accent1">
                    <a:lumMod val="75000"/>
                  </a:schemeClr>
                </a:solidFill>
                <a:effectLst>
                  <a:outerShdw blurRad="38100" dist="38100" dir="2700000" algn="tl">
                    <a:srgbClr val="000000">
                      <a:alpha val="43137"/>
                    </a:srgbClr>
                  </a:outerShdw>
                </a:effectLst>
              </a:rPr>
              <a:t>وسائل</a:t>
            </a:r>
            <a:r>
              <a:rPr lang="ar-SA" sz="4400" b="1" i="1" dirty="0">
                <a:solidFill>
                  <a:schemeClr val="accent1">
                    <a:lumMod val="75000"/>
                  </a:schemeClr>
                </a:solidFill>
              </a:rPr>
              <a:t> استخدمها الملك عبد العزيز في توحيد شبه الجزيرة:</a:t>
            </a:r>
            <a:endParaRPr lang="en-US" sz="44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anim calcmode="lin" valueType="num">
                                      <p:cBhvr additive="base">
                                        <p:cTn id="7" dur="500" fill="hold"/>
                                        <p:tgtEl>
                                          <p:spTgt spid="1945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1066800"/>
            <a:ext cx="9144000" cy="6524863"/>
          </a:xfrm>
          <a:prstGeom prst="rect">
            <a:avLst/>
          </a:prstGeom>
          <a:noFill/>
          <a:ln w="9525">
            <a:noFill/>
            <a:miter lim="800000"/>
            <a:headEnd/>
            <a:tailEnd/>
          </a:ln>
        </p:spPr>
        <p:txBody>
          <a:bodyPr>
            <a:spAutoFit/>
          </a:bodyPr>
          <a:lstStyle/>
          <a:p>
            <a:pPr algn="just" rtl="1">
              <a:defRPr/>
            </a:pPr>
            <a:r>
              <a:rPr lang="ar-SA" sz="3600" b="1" i="1" dirty="0">
                <a:solidFill>
                  <a:schemeClr val="accent1">
                    <a:lumMod val="75000"/>
                  </a:schemeClr>
                </a:solidFill>
              </a:rPr>
              <a:t>1-</a:t>
            </a:r>
            <a:r>
              <a:rPr lang="en-US" sz="3600" b="1" i="1" dirty="0">
                <a:solidFill>
                  <a:schemeClr val="accent1">
                    <a:lumMod val="75000"/>
                  </a:schemeClr>
                </a:solidFill>
              </a:rPr>
              <a:t> </a:t>
            </a:r>
            <a:r>
              <a:rPr lang="ar-SA" sz="4000" b="1" i="1" dirty="0">
                <a:solidFill>
                  <a:schemeClr val="accent1">
                    <a:lumMod val="75000"/>
                  </a:schemeClr>
                </a:solidFill>
              </a:rPr>
              <a:t>القوة </a:t>
            </a:r>
            <a:r>
              <a:rPr lang="ar-SA" sz="4000" b="1" i="1" dirty="0" err="1">
                <a:solidFill>
                  <a:schemeClr val="accent1">
                    <a:lumMod val="75000"/>
                  </a:schemeClr>
                </a:solidFill>
              </a:rPr>
              <a:t>العسكرية </a:t>
            </a:r>
            <a:r>
              <a:rPr lang="ar-SA" sz="3600" b="1" i="1" dirty="0" err="1">
                <a:solidFill>
                  <a:schemeClr val="accent1">
                    <a:lumMod val="75000"/>
                  </a:schemeClr>
                </a:solidFill>
              </a:rPr>
              <a:t>:</a:t>
            </a:r>
            <a:r>
              <a:rPr lang="ar-SA" sz="3600" b="1" i="1" dirty="0">
                <a:solidFill>
                  <a:schemeClr val="accent1">
                    <a:lumMod val="75000"/>
                  </a:schemeClr>
                </a:solidFill>
              </a:rPr>
              <a:t> </a:t>
            </a:r>
          </a:p>
          <a:p>
            <a:pPr algn="just" rtl="1">
              <a:defRPr/>
            </a:pPr>
            <a:endParaRPr lang="ar-SA" sz="3600" b="1" i="1" dirty="0">
              <a:solidFill>
                <a:schemeClr val="accent2">
                  <a:lumMod val="50000"/>
                </a:schemeClr>
              </a:solidFill>
            </a:endParaRPr>
          </a:p>
          <a:p>
            <a:pPr algn="just" rtl="1">
              <a:defRPr/>
            </a:pPr>
            <a:endParaRPr lang="ar-SA" sz="3600" b="1" i="1" dirty="0">
              <a:solidFill>
                <a:schemeClr val="accent2">
                  <a:lumMod val="50000"/>
                </a:schemeClr>
              </a:solidFill>
            </a:endParaRPr>
          </a:p>
          <a:p>
            <a:pPr algn="just" rtl="1">
              <a:lnSpc>
                <a:spcPct val="150000"/>
              </a:lnSpc>
              <a:defRPr/>
            </a:pPr>
            <a:r>
              <a:rPr lang="ar-SA" sz="3600" b="1" i="1" dirty="0">
                <a:solidFill>
                  <a:schemeClr val="accent2">
                    <a:lumMod val="50000"/>
                  </a:schemeClr>
                </a:solidFill>
              </a:rPr>
              <a:t>فقد استخدم القوة العسكرية وكان على رأس قواته التي اتجهت لفتح المناطق التي لم </a:t>
            </a:r>
            <a:r>
              <a:rPr lang="ar-SA" sz="3600" b="1" i="1" dirty="0" smtClean="0">
                <a:solidFill>
                  <a:schemeClr val="accent2">
                    <a:lumMod val="50000"/>
                  </a:schemeClr>
                </a:solidFill>
              </a:rPr>
              <a:t>تستجبله السلام </a:t>
            </a:r>
            <a:r>
              <a:rPr lang="ar-SA" sz="3600" b="1" i="1" dirty="0">
                <a:solidFill>
                  <a:schemeClr val="accent2">
                    <a:lumMod val="50000"/>
                  </a:schemeClr>
                </a:solidFill>
              </a:rPr>
              <a:t>وبالتالي فقد حارب في نجد والإحساء والحجاز من أجل دمج هذه المناطق وقام بضرب القبائل المتمرده التي كانت </a:t>
            </a:r>
            <a:r>
              <a:rPr lang="ar-SA" sz="3600" b="1" i="1" dirty="0" smtClean="0">
                <a:solidFill>
                  <a:schemeClr val="accent2">
                    <a:lumMod val="50000"/>
                  </a:schemeClr>
                </a:solidFill>
              </a:rPr>
              <a:t>تهدد انتشارة و استقرار البلاد</a:t>
            </a:r>
            <a:endParaRPr lang="ar-SA" sz="3600" dirty="0">
              <a:solidFill>
                <a:schemeClr val="accent2">
                  <a:lumMod val="50000"/>
                </a:schemeClr>
              </a:solidFill>
            </a:endParaRPr>
          </a:p>
          <a:p>
            <a:pPr eaLnBrk="0" hangingPunct="0">
              <a:defRPr/>
            </a:pPr>
            <a:endParaRPr lang="ar-SA" sz="3600" dirty="0"/>
          </a:p>
        </p:txBody>
      </p:sp>
      <p:pic>
        <p:nvPicPr>
          <p:cNvPr id="37892" name="Picture 4" descr="Us army wallpaper"/>
          <p:cNvPicPr>
            <a:picLocks noChangeAspect="1" noChangeArrowheads="1"/>
          </p:cNvPicPr>
          <p:nvPr/>
        </p:nvPicPr>
        <p:blipFill>
          <a:blip r:embed="rId3" cstate="print"/>
          <a:srcRect/>
          <a:stretch>
            <a:fillRect/>
          </a:stretch>
        </p:blipFill>
        <p:spPr bwMode="auto">
          <a:xfrm>
            <a:off x="1187450" y="620713"/>
            <a:ext cx="3455988" cy="18716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 calcmode="lin" valueType="num">
                                      <p:cBhvr additive="base">
                                        <p:cTn id="7" dur="500" fill="hold"/>
                                        <p:tgtEl>
                                          <p:spTgt spid="2048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2">
                                            <p:txEl>
                                              <p:pRg st="3" end="3"/>
                                            </p:txEl>
                                          </p:spTgt>
                                        </p:tgtEl>
                                        <p:attrNameLst>
                                          <p:attrName>style.visibility</p:attrName>
                                        </p:attrNameLst>
                                      </p:cBhvr>
                                      <p:to>
                                        <p:strVal val="visible"/>
                                      </p:to>
                                    </p:set>
                                    <p:anim calcmode="lin" valueType="num">
                                      <p:cBhvr additive="base">
                                        <p:cTn id="13" dur="500" fill="hold"/>
                                        <p:tgtEl>
                                          <p:spTgt spid="2048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692150"/>
            <a:ext cx="9144000" cy="5448300"/>
          </a:xfrm>
          <a:prstGeom prst="rect">
            <a:avLst/>
          </a:prstGeom>
          <a:noFill/>
          <a:ln w="9525">
            <a:noFill/>
            <a:miter lim="800000"/>
            <a:headEnd/>
            <a:tailEnd/>
          </a:ln>
        </p:spPr>
        <p:txBody>
          <a:bodyPr>
            <a:spAutoFit/>
          </a:bodyPr>
          <a:lstStyle/>
          <a:p>
            <a:pPr algn="r" rtl="1">
              <a:lnSpc>
                <a:spcPct val="150000"/>
              </a:lnSpc>
              <a:defRPr/>
            </a:pPr>
            <a:r>
              <a:rPr lang="en-US" sz="4000" b="1" i="1" dirty="0">
                <a:solidFill>
                  <a:schemeClr val="accent1">
                    <a:lumMod val="75000"/>
                  </a:schemeClr>
                </a:solidFill>
              </a:rPr>
              <a:t>2_ </a:t>
            </a:r>
            <a:r>
              <a:rPr lang="ar-SA" sz="4000" b="1" i="1" dirty="0">
                <a:solidFill>
                  <a:schemeClr val="accent1">
                    <a:lumMod val="75000"/>
                  </a:schemeClr>
                </a:solidFill>
              </a:rPr>
              <a:t>الإقناع </a:t>
            </a:r>
            <a:r>
              <a:rPr lang="ar-SA" sz="4000" b="1" i="1" dirty="0" err="1">
                <a:solidFill>
                  <a:schemeClr val="accent1">
                    <a:lumMod val="75000"/>
                  </a:schemeClr>
                </a:solidFill>
              </a:rPr>
              <a:t>والتحفيز </a:t>
            </a:r>
            <a:r>
              <a:rPr lang="ar-SA" sz="3200" b="1" i="1" dirty="0" err="1">
                <a:solidFill>
                  <a:schemeClr val="accent1">
                    <a:lumMod val="75000"/>
                  </a:schemeClr>
                </a:solidFill>
              </a:rPr>
              <a:t>:</a:t>
            </a:r>
            <a:endParaRPr lang="ar-SA" sz="3200" b="1" i="1" dirty="0">
              <a:solidFill>
                <a:schemeClr val="accent1">
                  <a:lumMod val="75000"/>
                </a:schemeClr>
              </a:solidFill>
            </a:endParaRPr>
          </a:p>
          <a:p>
            <a:pPr algn="r" rtl="1">
              <a:lnSpc>
                <a:spcPct val="150000"/>
              </a:lnSpc>
              <a:defRPr/>
            </a:pPr>
            <a:endParaRPr lang="ar-SA" sz="3200" b="1" i="1" dirty="0">
              <a:solidFill>
                <a:schemeClr val="accent1">
                  <a:lumMod val="75000"/>
                </a:schemeClr>
              </a:solidFill>
            </a:endParaRPr>
          </a:p>
          <a:p>
            <a:pPr algn="r" rtl="1">
              <a:lnSpc>
                <a:spcPct val="150000"/>
              </a:lnSpc>
              <a:defRPr/>
            </a:pPr>
            <a:r>
              <a:rPr lang="ar-SA" sz="3200" b="1" i="1" dirty="0">
                <a:solidFill>
                  <a:schemeClr val="accent2">
                    <a:lumMod val="50000"/>
                  </a:schemeClr>
                </a:solidFill>
              </a:rPr>
              <a:t> </a:t>
            </a:r>
          </a:p>
          <a:p>
            <a:pPr algn="r" rtl="1">
              <a:lnSpc>
                <a:spcPct val="150000"/>
              </a:lnSpc>
              <a:defRPr/>
            </a:pPr>
            <a:r>
              <a:rPr lang="ar-SA" sz="3200" b="1" i="1" dirty="0">
                <a:solidFill>
                  <a:schemeClr val="accent2">
                    <a:lumMod val="50000"/>
                  </a:schemeClr>
                </a:solidFill>
              </a:rPr>
              <a:t>فقد استخدم عوامل التحفيز والإقناع لرؤساء القبائل وأمراء المناطق لكي ينضموا إليه ويؤيدوا حكمه وبالتالي كان يوظف استراتيجيته العسكرية بعد ان يتأكد تماماً من فشل الحلول السلمية التى كانت مبنية على الإقناع والتحفيز.</a:t>
            </a:r>
            <a:r>
              <a:rPr lang="en-US" sz="3200" b="1" i="1" dirty="0">
                <a:solidFill>
                  <a:schemeClr val="accent2">
                    <a:lumMod val="50000"/>
                  </a:schemeClr>
                </a:solidFill>
              </a:rPr>
              <a:t> </a:t>
            </a:r>
            <a:endParaRPr lang="en-US" sz="3200" dirty="0">
              <a:solidFill>
                <a:schemeClr val="accent2">
                  <a:lumMod val="50000"/>
                </a:schemeClr>
              </a:solidFill>
            </a:endParaRPr>
          </a:p>
        </p:txBody>
      </p:sp>
      <p:pic>
        <p:nvPicPr>
          <p:cNvPr id="38916" name="Picture 4" descr="http://us.123rf.com/400wm/400/400/gdolgikh/gdolgikh0906/gdolgikh090600059/5048228-successful-deal.jpg"/>
          <p:cNvPicPr>
            <a:picLocks noChangeAspect="1" noChangeArrowheads="1"/>
          </p:cNvPicPr>
          <p:nvPr/>
        </p:nvPicPr>
        <p:blipFill>
          <a:blip r:embed="rId3" cstate="print"/>
          <a:srcRect/>
          <a:stretch>
            <a:fillRect/>
          </a:stretch>
        </p:blipFill>
        <p:spPr bwMode="auto">
          <a:xfrm>
            <a:off x="251520" y="404664"/>
            <a:ext cx="5392626" cy="249244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6">
                                            <p:txEl>
                                              <p:pRg st="2" end="2"/>
                                            </p:txEl>
                                          </p:spTgt>
                                        </p:tgtEl>
                                        <p:attrNameLst>
                                          <p:attrName>style.visibility</p:attrName>
                                        </p:attrNameLst>
                                      </p:cBhvr>
                                      <p:to>
                                        <p:strVal val="visible"/>
                                      </p:to>
                                    </p:set>
                                    <p:anim calcmode="lin" valueType="num">
                                      <p:cBhvr additive="base">
                                        <p:cTn id="13" dur="500" fill="hold"/>
                                        <p:tgtEl>
                                          <p:spTgt spid="2150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6">
                                            <p:txEl>
                                              <p:pRg st="3" end="3"/>
                                            </p:txEl>
                                          </p:spTgt>
                                        </p:tgtEl>
                                        <p:attrNameLst>
                                          <p:attrName>style.visibility</p:attrName>
                                        </p:attrNameLst>
                                      </p:cBhvr>
                                      <p:to>
                                        <p:strVal val="visible"/>
                                      </p:to>
                                    </p:set>
                                    <p:anim calcmode="lin" valueType="num">
                                      <p:cBhvr additive="base">
                                        <p:cTn id="19" dur="500" fill="hold"/>
                                        <p:tgtEl>
                                          <p:spTgt spid="2150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http://thegospelcoalition.org/blogs/tgc/files/2013/03/Marriage.jpg"/>
          <p:cNvPicPr>
            <a:picLocks noChangeAspect="1" noChangeArrowheads="1"/>
          </p:cNvPicPr>
          <p:nvPr/>
        </p:nvPicPr>
        <p:blipFill>
          <a:blip r:embed="rId3" cstate="print"/>
          <a:srcRect/>
          <a:stretch>
            <a:fillRect/>
          </a:stretch>
        </p:blipFill>
        <p:spPr bwMode="auto">
          <a:xfrm>
            <a:off x="34925" y="0"/>
            <a:ext cx="3971925" cy="3168650"/>
          </a:xfrm>
          <a:prstGeom prst="rect">
            <a:avLst/>
          </a:prstGeom>
          <a:noFill/>
          <a:ln w="9525">
            <a:noFill/>
            <a:miter lim="800000"/>
            <a:headEnd/>
            <a:tailEnd/>
          </a:ln>
        </p:spPr>
      </p:pic>
      <p:sp>
        <p:nvSpPr>
          <p:cNvPr id="22530" name="Rectangle 2"/>
          <p:cNvSpPr>
            <a:spLocks noChangeArrowheads="1"/>
          </p:cNvSpPr>
          <p:nvPr/>
        </p:nvSpPr>
        <p:spPr bwMode="auto">
          <a:xfrm>
            <a:off x="-107950" y="1341438"/>
            <a:ext cx="9144000" cy="3846512"/>
          </a:xfrm>
          <a:prstGeom prst="rect">
            <a:avLst/>
          </a:prstGeom>
          <a:noFill/>
          <a:ln w="9525">
            <a:noFill/>
            <a:miter lim="800000"/>
            <a:headEnd/>
            <a:tailEnd/>
          </a:ln>
        </p:spPr>
        <p:txBody>
          <a:bodyPr>
            <a:spAutoFit/>
          </a:bodyPr>
          <a:lstStyle/>
          <a:p>
            <a:pPr algn="r" rtl="1">
              <a:defRPr/>
            </a:pPr>
            <a:r>
              <a:rPr lang="ar-SA" sz="4400" b="1" i="1" dirty="0">
                <a:solidFill>
                  <a:schemeClr val="accent1">
                    <a:lumMod val="75000"/>
                  </a:schemeClr>
                </a:solidFill>
              </a:rPr>
              <a:t>3-</a:t>
            </a:r>
            <a:r>
              <a:rPr lang="en-US" sz="4400" b="1" i="1" dirty="0">
                <a:solidFill>
                  <a:schemeClr val="accent1">
                    <a:lumMod val="75000"/>
                  </a:schemeClr>
                </a:solidFill>
              </a:rPr>
              <a:t> </a:t>
            </a:r>
            <a:r>
              <a:rPr lang="ar-SA" sz="4400" b="1" i="1" dirty="0">
                <a:solidFill>
                  <a:schemeClr val="accent1">
                    <a:lumMod val="75000"/>
                  </a:schemeClr>
                </a:solidFill>
              </a:rPr>
              <a:t>رابطة </a:t>
            </a:r>
            <a:r>
              <a:rPr lang="ar-SA" sz="4400" b="1" i="1" dirty="0" err="1">
                <a:solidFill>
                  <a:schemeClr val="accent1">
                    <a:lumMod val="75000"/>
                  </a:schemeClr>
                </a:solidFill>
              </a:rPr>
              <a:t>الدم :</a:t>
            </a:r>
            <a:endParaRPr lang="ar-SA" sz="4400" b="1" i="1" dirty="0">
              <a:solidFill>
                <a:schemeClr val="accent1">
                  <a:lumMod val="75000"/>
                </a:schemeClr>
              </a:solidFill>
            </a:endParaRPr>
          </a:p>
          <a:p>
            <a:pPr algn="r" rtl="1">
              <a:defRPr/>
            </a:pPr>
            <a:endParaRPr lang="ar-SA" sz="4000" b="1" i="1" dirty="0">
              <a:solidFill>
                <a:srgbClr val="99CC00"/>
              </a:solidFill>
            </a:endParaRPr>
          </a:p>
          <a:p>
            <a:pPr algn="r" rtl="1">
              <a:defRPr/>
            </a:pPr>
            <a:r>
              <a:rPr lang="ar-SA" sz="4000" b="1" i="1" dirty="0"/>
              <a:t> </a:t>
            </a:r>
            <a:r>
              <a:rPr lang="ar-SA" sz="4000" b="1" i="1" dirty="0">
                <a:solidFill>
                  <a:schemeClr val="accent2">
                    <a:lumMod val="50000"/>
                  </a:schemeClr>
                </a:solidFill>
              </a:rPr>
              <a:t>فكان زواج الملك عبد العزيز ومصاهرته لأهم القبائل </a:t>
            </a:r>
            <a:r>
              <a:rPr lang="ar-SA" sz="4000" b="1" i="1" dirty="0" err="1">
                <a:solidFill>
                  <a:schemeClr val="accent2">
                    <a:lumMod val="50000"/>
                  </a:schemeClr>
                </a:solidFill>
              </a:rPr>
              <a:t>العربيه</a:t>
            </a:r>
            <a:r>
              <a:rPr lang="ar-SA" sz="4000" b="1" i="1" dirty="0">
                <a:solidFill>
                  <a:schemeClr val="accent2">
                    <a:lumMod val="50000"/>
                  </a:schemeClr>
                </a:solidFill>
              </a:rPr>
              <a:t> وأكبرها وأقواها كانت من أهم </a:t>
            </a:r>
            <a:r>
              <a:rPr lang="ar-SA" sz="4000" b="1" i="1" dirty="0" err="1">
                <a:solidFill>
                  <a:schemeClr val="accent2">
                    <a:lumMod val="50000"/>
                  </a:schemeClr>
                </a:solidFill>
              </a:rPr>
              <a:t>الأستراتيجيات</a:t>
            </a:r>
            <a:r>
              <a:rPr lang="ar-SA" sz="4000" b="1" i="1" dirty="0">
                <a:solidFill>
                  <a:schemeClr val="accent2">
                    <a:lumMod val="50000"/>
                  </a:schemeClr>
                </a:solidFill>
              </a:rPr>
              <a:t> التي اتبعها للتقريب بين وجهات النظر وحصر الخلافات وضمان ولاء وانتماء تلك القبائل.</a:t>
            </a:r>
            <a:endParaRPr lang="en-US" sz="4000" dirty="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500" fill="hold"/>
                                        <p:tgtEl>
                                          <p:spTgt spid="2253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0">
                                            <p:txEl>
                                              <p:pRg st="2" end="2"/>
                                            </p:txEl>
                                          </p:spTgt>
                                        </p:tgtEl>
                                        <p:attrNameLst>
                                          <p:attrName>style.visibility</p:attrName>
                                        </p:attrNameLst>
                                      </p:cBhvr>
                                      <p:to>
                                        <p:strVal val="visible"/>
                                      </p:to>
                                    </p:set>
                                    <p:anim calcmode="lin" valueType="num">
                                      <p:cBhvr additive="base">
                                        <p:cTn id="13" dur="500" fill="hold"/>
                                        <p:tgtEl>
                                          <p:spTgt spid="2253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843213" y="692150"/>
            <a:ext cx="6300787" cy="6094413"/>
          </a:xfrm>
          <a:prstGeom prst="rect">
            <a:avLst/>
          </a:prstGeom>
          <a:noFill/>
          <a:ln w="9525">
            <a:noFill/>
            <a:miter lim="800000"/>
            <a:headEnd/>
            <a:tailEnd/>
          </a:ln>
        </p:spPr>
        <p:txBody>
          <a:bodyPr>
            <a:spAutoFit/>
          </a:bodyPr>
          <a:lstStyle/>
          <a:p>
            <a:pPr algn="just" rtl="1">
              <a:lnSpc>
                <a:spcPct val="150000"/>
              </a:lnSpc>
              <a:defRPr/>
            </a:pPr>
            <a:r>
              <a:rPr lang="ar-SA" sz="4400" b="1" i="1" dirty="0">
                <a:solidFill>
                  <a:schemeClr val="accent1">
                    <a:lumMod val="75000"/>
                  </a:schemeClr>
                </a:solidFill>
              </a:rPr>
              <a:t>4-</a:t>
            </a:r>
            <a:r>
              <a:rPr lang="en-US" sz="4400" b="1" i="1" dirty="0">
                <a:solidFill>
                  <a:schemeClr val="accent1">
                    <a:lumMod val="75000"/>
                  </a:schemeClr>
                </a:solidFill>
              </a:rPr>
              <a:t> </a:t>
            </a:r>
            <a:r>
              <a:rPr lang="ar-SA" sz="4400" b="1" i="1" dirty="0">
                <a:solidFill>
                  <a:schemeClr val="accent1">
                    <a:lumMod val="75000"/>
                  </a:schemeClr>
                </a:solidFill>
              </a:rPr>
              <a:t>العامل المادي</a:t>
            </a:r>
            <a:r>
              <a:rPr lang="en-US" sz="4400" b="1" i="1" dirty="0">
                <a:solidFill>
                  <a:schemeClr val="accent1">
                    <a:lumMod val="75000"/>
                  </a:schemeClr>
                </a:solidFill>
              </a:rPr>
              <a:t> </a:t>
            </a:r>
            <a:r>
              <a:rPr lang="en-US" sz="3600" b="1" i="1" dirty="0">
                <a:solidFill>
                  <a:schemeClr val="accent1">
                    <a:lumMod val="75000"/>
                  </a:schemeClr>
                </a:solidFill>
              </a:rPr>
              <a:t>: </a:t>
            </a:r>
            <a:endParaRPr lang="ar-SA" sz="3600" b="1" i="1" dirty="0">
              <a:solidFill>
                <a:schemeClr val="accent1">
                  <a:lumMod val="75000"/>
                </a:schemeClr>
              </a:solidFill>
            </a:endParaRPr>
          </a:p>
          <a:p>
            <a:pPr algn="just" rtl="1">
              <a:lnSpc>
                <a:spcPct val="150000"/>
              </a:lnSpc>
              <a:defRPr/>
            </a:pPr>
            <a:r>
              <a:rPr lang="ar-SA" sz="3600" b="1" dirty="0">
                <a:solidFill>
                  <a:schemeClr val="accent2">
                    <a:lumMod val="50000"/>
                  </a:schemeClr>
                </a:solidFill>
              </a:rPr>
              <a:t>استخدم الملك عبد العزيز الحافز المادي في استمالة بعض القيادات والأفراد وكسب ولائهم وانتمائهم وكانت تلك الاستراتيجية من اهم الاستراتيجيات التى اتبعها الملك عبد العزيز فى كسب ولاء وانتماء معظم مشايخ القبائل وأفرادها</a:t>
            </a:r>
            <a:endParaRPr lang="en-US" sz="3600" dirty="0">
              <a:solidFill>
                <a:schemeClr val="accent2">
                  <a:lumMod val="50000"/>
                </a:schemeClr>
              </a:solidFill>
            </a:endParaRPr>
          </a:p>
        </p:txBody>
      </p:sp>
      <p:pic>
        <p:nvPicPr>
          <p:cNvPr id="40963" name="Picture 4" descr="http://goldprice101.files.wordpress.com/2013/01/accumulation_gold_change.jpg"/>
          <p:cNvPicPr>
            <a:picLocks noChangeAspect="1" noChangeArrowheads="1"/>
          </p:cNvPicPr>
          <p:nvPr/>
        </p:nvPicPr>
        <p:blipFill>
          <a:blip r:embed="rId3" cstate="print"/>
          <a:srcRect/>
          <a:stretch>
            <a:fillRect/>
          </a:stretch>
        </p:blipFill>
        <p:spPr bwMode="auto">
          <a:xfrm>
            <a:off x="168275" y="215900"/>
            <a:ext cx="2459038" cy="1844675"/>
          </a:xfrm>
          <a:prstGeom prst="rect">
            <a:avLst/>
          </a:prstGeom>
          <a:noFill/>
          <a:ln w="9525">
            <a:noFill/>
            <a:miter lim="800000"/>
            <a:headEnd/>
            <a:tailEnd/>
          </a:ln>
        </p:spPr>
      </p:pic>
      <p:pic>
        <p:nvPicPr>
          <p:cNvPr id="40964" name="Picture 6" descr="http://upload.wikimedia.org/wikipedia/commons/thumb/a/a9/IOF-32-REV-1.JPG/220px-IOF-32-REV-1.JPG"/>
          <p:cNvPicPr>
            <a:picLocks noChangeAspect="1" noChangeArrowheads="1"/>
          </p:cNvPicPr>
          <p:nvPr/>
        </p:nvPicPr>
        <p:blipFill>
          <a:blip r:embed="rId4" cstate="print"/>
          <a:srcRect/>
          <a:stretch>
            <a:fillRect/>
          </a:stretch>
        </p:blipFill>
        <p:spPr bwMode="auto">
          <a:xfrm>
            <a:off x="250825" y="2276475"/>
            <a:ext cx="2481263" cy="1873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500" fill="hold"/>
                                        <p:tgtEl>
                                          <p:spTgt spid="2355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4">
                                            <p:txEl>
                                              <p:pRg st="1" end="1"/>
                                            </p:txEl>
                                          </p:spTgt>
                                        </p:tgtEl>
                                        <p:attrNameLst>
                                          <p:attrName>style.visibility</p:attrName>
                                        </p:attrNameLst>
                                      </p:cBhvr>
                                      <p:to>
                                        <p:strVal val="visible"/>
                                      </p:to>
                                    </p:set>
                                    <p:anim calcmode="lin" valueType="num">
                                      <p:cBhvr additive="base">
                                        <p:cTn id="13" dur="500" fill="hold"/>
                                        <p:tgtEl>
                                          <p:spTgt spid="2355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188913"/>
            <a:ext cx="8686800" cy="838200"/>
          </a:xfrm>
        </p:spPr>
        <p:txBody>
          <a:bodyPr/>
          <a:lstStyle/>
          <a:p>
            <a:pPr algn="ctr">
              <a:defRPr/>
            </a:pPr>
            <a:r>
              <a:rPr lang="ar-SA" sz="3900" b="1" dirty="0" smtClean="0">
                <a:solidFill>
                  <a:schemeClr val="accent1">
                    <a:lumMod val="75000"/>
                  </a:schemeClr>
                </a:solidFill>
                <a:effectLst>
                  <a:outerShdw blurRad="38100" dist="38100" dir="2700000" algn="tl">
                    <a:srgbClr val="000000">
                      <a:alpha val="43137"/>
                    </a:srgbClr>
                  </a:outerShdw>
                  <a:reflection blurRad="12700" stA="48000" endA="300" endPos="55000" dir="5400000" sy="-90000" algn="bl" rotWithShape="0"/>
                </a:effectLst>
              </a:rPr>
              <a:t>إنجازات القدرة القيادية  للملك عبد </a:t>
            </a:r>
            <a:r>
              <a:rPr lang="ar-SA" sz="3900" b="1" dirty="0" err="1" smtClean="0">
                <a:solidFill>
                  <a:schemeClr val="accent1">
                    <a:lumMod val="75000"/>
                  </a:schemeClr>
                </a:solidFill>
                <a:effectLst>
                  <a:outerShdw blurRad="38100" dist="38100" dir="2700000" algn="tl">
                    <a:srgbClr val="000000">
                      <a:alpha val="43137"/>
                    </a:srgbClr>
                  </a:outerShdw>
                  <a:reflection blurRad="12700" stA="48000" endA="300" endPos="55000" dir="5400000" sy="-90000" algn="bl" rotWithShape="0"/>
                </a:effectLst>
              </a:rPr>
              <a:t>العزبز</a:t>
            </a:r>
            <a:endParaRPr lang="ar-SA" sz="3900" b="1" dirty="0">
              <a:solidFill>
                <a:schemeClr val="accent1">
                  <a:lumMod val="75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1987" name="عنصر نائب للمحتوى 2"/>
          <p:cNvSpPr>
            <a:spLocks noGrp="1"/>
          </p:cNvSpPr>
          <p:nvPr>
            <p:ph idx="1"/>
          </p:nvPr>
        </p:nvSpPr>
        <p:spPr>
          <a:xfrm>
            <a:off x="285720" y="1071546"/>
            <a:ext cx="8715436" cy="5643602"/>
          </a:xfrm>
        </p:spPr>
        <p:txBody>
          <a:bodyPr/>
          <a:lstStyle/>
          <a:p>
            <a:pPr>
              <a:lnSpc>
                <a:spcPct val="150000"/>
              </a:lnSpc>
            </a:pPr>
            <a:r>
              <a:rPr lang="ar-SA" sz="2400" b="1" dirty="0" smtClean="0"/>
              <a:t>أدرك أهمية القوى العظمى في حسابات القوى السياسية و أثرها فتحاشى الصدام مع القوى الأجنبية</a:t>
            </a:r>
          </a:p>
          <a:p>
            <a:pPr>
              <a:lnSpc>
                <a:spcPct val="150000"/>
              </a:lnSpc>
            </a:pPr>
            <a:r>
              <a:rPr lang="ar-SA" sz="2400" b="1" dirty="0" smtClean="0"/>
              <a:t>اعتمدت قراراته على العقلانية السياسية و بعدت عن الأدلجة الدينية و السياسية</a:t>
            </a:r>
          </a:p>
          <a:p>
            <a:pPr>
              <a:lnSpc>
                <a:spcPct val="150000"/>
              </a:lnSpc>
            </a:pPr>
            <a:r>
              <a:rPr lang="ar-SA" sz="2400" b="1" dirty="0" smtClean="0"/>
              <a:t>الفهم و الدراية بالطبيعة القبلية و علاقتها بالدولة و الدليل تمكنه من توطيد العلاقات مع رجال القبائل و كسب تأييدهم</a:t>
            </a:r>
          </a:p>
          <a:p>
            <a:pPr>
              <a:lnSpc>
                <a:spcPct val="150000"/>
              </a:lnSpc>
            </a:pPr>
            <a:r>
              <a:rPr lang="ar-SA" sz="2400" b="1" dirty="0" smtClean="0"/>
              <a:t>استغل الارث السياسي و التاريخي لأسرته</a:t>
            </a:r>
          </a:p>
          <a:p>
            <a:pPr>
              <a:lnSpc>
                <a:spcPct val="150000"/>
              </a:lnSpc>
            </a:pPr>
            <a:r>
              <a:rPr lang="ar-SA" sz="2400" b="1" dirty="0" smtClean="0"/>
              <a:t>استغلال القوى العسكرية للقبائل في إكمال توحيد المملكة</a:t>
            </a:r>
          </a:p>
          <a:p>
            <a:pPr>
              <a:lnSpc>
                <a:spcPct val="150000"/>
              </a:lnSpc>
            </a:pPr>
            <a:r>
              <a:rPr lang="ar-SA" sz="2400" b="1" dirty="0" smtClean="0"/>
              <a:t>كسب ولاء القوى السياسية من خلال المساعدة المالية و الزواج من وجهاء المجتمع</a:t>
            </a:r>
          </a:p>
          <a:p>
            <a:pPr>
              <a:lnSpc>
                <a:spcPct val="150000"/>
              </a:lnSpc>
            </a:pPr>
            <a:r>
              <a:rPr lang="ar-SA" sz="2400" b="1" dirty="0" smtClean="0"/>
              <a:t>تهيئة البلاد لوجود سلطة مركزية و بداية المؤسسات السياسية</a:t>
            </a:r>
          </a:p>
          <a:p>
            <a:pPr>
              <a:lnSpc>
                <a:spcPct val="150000"/>
              </a:lnSpc>
              <a:buNone/>
            </a:pPr>
            <a:endParaRPr lang="ar-SA"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188913"/>
            <a:ext cx="8686800" cy="838200"/>
          </a:xfrm>
        </p:spPr>
        <p:txBody>
          <a:bodyPr/>
          <a:lstStyle/>
          <a:p>
            <a:pPr algn="ctr">
              <a:defRPr/>
            </a:pPr>
            <a:r>
              <a:rPr lang="ar-SA" sz="3900" b="1" dirty="0" smtClean="0">
                <a:solidFill>
                  <a:schemeClr val="accent1">
                    <a:lumMod val="75000"/>
                  </a:schemeClr>
                </a:solidFill>
                <a:effectLst>
                  <a:outerShdw blurRad="38100" dist="38100" dir="2700000" algn="tl">
                    <a:srgbClr val="000000">
                      <a:alpha val="43137"/>
                    </a:srgbClr>
                  </a:outerShdw>
                  <a:reflection blurRad="12700" stA="48000" endA="300" endPos="55000" dir="5400000" sy="-90000" algn="bl" rotWithShape="0"/>
                </a:effectLst>
              </a:rPr>
              <a:t>إنجازات القدرة القيادية  للملك عبد </a:t>
            </a:r>
            <a:r>
              <a:rPr lang="ar-SA" sz="3900" b="1" dirty="0" err="1" smtClean="0">
                <a:solidFill>
                  <a:schemeClr val="accent1">
                    <a:lumMod val="75000"/>
                  </a:schemeClr>
                </a:solidFill>
                <a:effectLst>
                  <a:outerShdw blurRad="38100" dist="38100" dir="2700000" algn="tl">
                    <a:srgbClr val="000000">
                      <a:alpha val="43137"/>
                    </a:srgbClr>
                  </a:outerShdw>
                  <a:reflection blurRad="12700" stA="48000" endA="300" endPos="55000" dir="5400000" sy="-90000" algn="bl" rotWithShape="0"/>
                </a:effectLst>
              </a:rPr>
              <a:t>العزبز</a:t>
            </a:r>
            <a:endParaRPr lang="ar-SA" sz="3900" b="1" dirty="0">
              <a:solidFill>
                <a:schemeClr val="accent1">
                  <a:lumMod val="75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1987" name="عنصر نائب للمحتوى 2"/>
          <p:cNvSpPr>
            <a:spLocks noGrp="1"/>
          </p:cNvSpPr>
          <p:nvPr>
            <p:ph idx="1"/>
          </p:nvPr>
        </p:nvSpPr>
        <p:spPr>
          <a:xfrm>
            <a:off x="457200" y="1500174"/>
            <a:ext cx="8258204" cy="5214974"/>
          </a:xfrm>
        </p:spPr>
        <p:txBody>
          <a:bodyPr/>
          <a:lstStyle/>
          <a:p>
            <a:pPr>
              <a:lnSpc>
                <a:spcPct val="200000"/>
              </a:lnSpc>
            </a:pPr>
            <a:r>
              <a:rPr lang="ar-SA" sz="2400" b="1" dirty="0" smtClean="0"/>
              <a:t>توطين البادية إدراكاً منه لأهمية عنصر الشعب كركن من أركان الدولة .. </a:t>
            </a:r>
          </a:p>
          <a:p>
            <a:pPr>
              <a:lnSpc>
                <a:spcPct val="200000"/>
              </a:lnSpc>
            </a:pPr>
            <a:r>
              <a:rPr lang="ar-SA" sz="2400" b="1" dirty="0" smtClean="0"/>
              <a:t>تكوين الهوية السياسية للدولة عن طريق إرسال الوعاظ و الدعاة لنشر المبادئ الدينية و الاجتماعية</a:t>
            </a:r>
          </a:p>
          <a:p>
            <a:pPr>
              <a:lnSpc>
                <a:spcPct val="200000"/>
              </a:lnSpc>
            </a:pPr>
            <a:r>
              <a:rPr lang="ar-SA" sz="2400" b="1" dirty="0" smtClean="0"/>
              <a:t>المجالس المفتوحة ( عامة – خاصة – دينية)</a:t>
            </a:r>
          </a:p>
          <a:p>
            <a:pPr>
              <a:lnSpc>
                <a:spcPct val="200000"/>
              </a:lnSpc>
            </a:pPr>
            <a:r>
              <a:rPr lang="ar-SA" sz="2400" b="1" dirty="0" smtClean="0"/>
              <a:t>إطلاق السياسات التعليمية</a:t>
            </a:r>
          </a:p>
          <a:p>
            <a:pPr>
              <a:lnSpc>
                <a:spcPct val="200000"/>
              </a:lnSpc>
            </a:pPr>
            <a:endParaRPr lang="ar-SA" sz="2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07950" y="115888"/>
            <a:ext cx="9144000" cy="6093976"/>
          </a:xfrm>
          <a:prstGeom prst="rect">
            <a:avLst/>
          </a:prstGeom>
          <a:noFill/>
          <a:ln w="9525">
            <a:noFill/>
            <a:miter lim="800000"/>
            <a:headEnd/>
            <a:tailEnd/>
          </a:ln>
          <a:effectLst/>
        </p:spPr>
        <p:txBody>
          <a:bodyPr>
            <a:spAutoFit/>
          </a:bodyPr>
          <a:lstStyle/>
          <a:p>
            <a:pPr algn="r" rtl="1">
              <a:lnSpc>
                <a:spcPct val="150000"/>
              </a:lnSpc>
              <a:defRPr/>
            </a:pPr>
            <a:r>
              <a:rPr lang="ar-SA" sz="3600" b="1" i="1" dirty="0">
                <a:solidFill>
                  <a:schemeClr val="accent1">
                    <a:lumMod val="75000"/>
                  </a:schemeClr>
                </a:solidFill>
              </a:rPr>
              <a:t>يمثل تاريخ انشاء المملكة بداية انطلاقها </a:t>
            </a:r>
            <a:r>
              <a:rPr lang="ar-SA" sz="3600" b="1" i="1" dirty="0" smtClean="0">
                <a:solidFill>
                  <a:schemeClr val="accent1">
                    <a:lumMod val="75000"/>
                  </a:schemeClr>
                </a:solidFill>
              </a:rPr>
              <a:t>في التطور ..</a:t>
            </a:r>
            <a:endParaRPr lang="ar-SA" sz="3600" b="1" i="1" dirty="0">
              <a:solidFill>
                <a:schemeClr val="accent1">
                  <a:lumMod val="75000"/>
                </a:schemeClr>
              </a:solidFill>
            </a:endParaRPr>
          </a:p>
          <a:p>
            <a:pPr algn="r" rtl="1" eaLnBrk="0" hangingPunct="0">
              <a:lnSpc>
                <a:spcPct val="150000"/>
              </a:lnSpc>
              <a:buFont typeface="Wingdings" pitchFamily="2" charset="2"/>
              <a:buChar char="§"/>
              <a:defRPr/>
            </a:pPr>
            <a:r>
              <a:rPr lang="ar-SA" sz="3200" b="1" i="1" dirty="0">
                <a:solidFill>
                  <a:schemeClr val="accent2">
                    <a:lumMod val="50000"/>
                  </a:schemeClr>
                </a:solidFill>
              </a:rPr>
              <a:t> </a:t>
            </a:r>
            <a:r>
              <a:rPr lang="ar-SA" sz="3200" b="1" dirty="0">
                <a:solidFill>
                  <a:schemeClr val="accent2">
                    <a:lumMod val="50000"/>
                  </a:schemeClr>
                </a:solidFill>
              </a:rPr>
              <a:t>اتخذ الملك عبد العزيز قراره الأول بالسماح لبعض الشركات بالتنقيب عن النفط في المنطقة الشرقية الذي ساهم في الإسراع بعملية التنمية الوطنية وتزايد انتاج النفط بعد الحرب العالمية الثانية وأصبح عصب الحياة </a:t>
            </a:r>
            <a:r>
              <a:rPr lang="ar-SA" sz="3200" b="1" dirty="0" err="1">
                <a:solidFill>
                  <a:schemeClr val="accent2">
                    <a:lumMod val="50000"/>
                  </a:schemeClr>
                </a:solidFill>
              </a:rPr>
              <a:t>الإقتصادية</a:t>
            </a:r>
            <a:r>
              <a:rPr lang="ar-SA" sz="3200" b="1" dirty="0">
                <a:solidFill>
                  <a:schemeClr val="accent2">
                    <a:lumMod val="50000"/>
                  </a:schemeClr>
                </a:solidFill>
              </a:rPr>
              <a:t> في المملكة </a:t>
            </a:r>
          </a:p>
          <a:p>
            <a:pPr algn="r" rtl="1" eaLnBrk="0" hangingPunct="0">
              <a:lnSpc>
                <a:spcPct val="150000"/>
              </a:lnSpc>
              <a:buFont typeface="Wingdings" pitchFamily="2" charset="2"/>
              <a:buChar char="§"/>
              <a:defRPr/>
            </a:pPr>
            <a:r>
              <a:rPr lang="ar-SA" sz="3200" b="1" dirty="0">
                <a:solidFill>
                  <a:schemeClr val="accent2">
                    <a:lumMod val="50000"/>
                  </a:schemeClr>
                </a:solidFill>
              </a:rPr>
              <a:t>بالتالي ارتفعت مكانة المملكة في المجتمع الدولي </a:t>
            </a:r>
          </a:p>
          <a:p>
            <a:pPr algn="r" rtl="1" eaLnBrk="0" hangingPunct="0">
              <a:lnSpc>
                <a:spcPct val="150000"/>
              </a:lnSpc>
              <a:buFont typeface="Wingdings" pitchFamily="2" charset="2"/>
              <a:buChar char="§"/>
              <a:defRPr/>
            </a:pPr>
            <a:r>
              <a:rPr lang="ar-SA" sz="3200" b="1" dirty="0">
                <a:solidFill>
                  <a:schemeClr val="accent2">
                    <a:lumMod val="50000"/>
                  </a:schemeClr>
                </a:solidFill>
              </a:rPr>
              <a:t>وبعد ذلك اتخذ قراره </a:t>
            </a:r>
            <a:r>
              <a:rPr lang="ar-SA" sz="3200" b="1" dirty="0" err="1">
                <a:solidFill>
                  <a:schemeClr val="accent2">
                    <a:lumMod val="50000"/>
                  </a:schemeClr>
                </a:solidFill>
              </a:rPr>
              <a:t>باطلاق</a:t>
            </a:r>
            <a:r>
              <a:rPr lang="ar-SA" sz="3200" b="1" dirty="0">
                <a:solidFill>
                  <a:schemeClr val="accent2">
                    <a:lumMod val="50000"/>
                  </a:schemeClr>
                </a:solidFill>
              </a:rPr>
              <a:t> السياسات التعليمية والشاملة في المملكة</a:t>
            </a:r>
            <a:r>
              <a:rPr lang="en-US" sz="3200" b="1" dirty="0">
                <a:solidFill>
                  <a:schemeClr val="accent2">
                    <a:lumMod val="50000"/>
                  </a:schemeClr>
                </a:solidFill>
              </a:rPr>
              <a:t> .</a:t>
            </a:r>
            <a:r>
              <a:rPr lang="en-US" sz="3200" dirty="0">
                <a:solidFill>
                  <a:schemeClr val="accent2">
                    <a:lumMod val="50000"/>
                  </a:schemeClr>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 calcmode="lin" valueType="num">
                                      <p:cBhvr additive="base">
                                        <p:cTn id="7" dur="500" fill="hold"/>
                                        <p:tgtEl>
                                          <p:spTgt spid="20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0">
                                            <p:txEl>
                                              <p:pRg st="1" end="1"/>
                                            </p:txEl>
                                          </p:spTgt>
                                        </p:tgtEl>
                                        <p:attrNameLst>
                                          <p:attrName>style.visibility</p:attrName>
                                        </p:attrNameLst>
                                      </p:cBhvr>
                                      <p:to>
                                        <p:strVal val="visible"/>
                                      </p:to>
                                    </p:set>
                                    <p:anim calcmode="lin" valueType="num">
                                      <p:cBhvr additive="base">
                                        <p:cTn id="13" dur="500" fill="hold"/>
                                        <p:tgtEl>
                                          <p:spTgt spid="205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0">
                                            <p:txEl>
                                              <p:pRg st="2" end="2"/>
                                            </p:txEl>
                                          </p:spTgt>
                                        </p:tgtEl>
                                        <p:attrNameLst>
                                          <p:attrName>style.visibility</p:attrName>
                                        </p:attrNameLst>
                                      </p:cBhvr>
                                      <p:to>
                                        <p:strVal val="visible"/>
                                      </p:to>
                                    </p:set>
                                    <p:anim calcmode="lin" valueType="num">
                                      <p:cBhvr additive="base">
                                        <p:cTn id="19" dur="500" fill="hold"/>
                                        <p:tgtEl>
                                          <p:spTgt spid="205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5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50">
                                            <p:txEl>
                                              <p:pRg st="3" end="3"/>
                                            </p:txEl>
                                          </p:spTgt>
                                        </p:tgtEl>
                                        <p:attrNameLst>
                                          <p:attrName>style.visibility</p:attrName>
                                        </p:attrNameLst>
                                      </p:cBhvr>
                                      <p:to>
                                        <p:strVal val="visible"/>
                                      </p:to>
                                    </p:set>
                                    <p:anim calcmode="lin" valueType="num">
                                      <p:cBhvr additive="base">
                                        <p:cTn id="25" dur="500" fill="hold"/>
                                        <p:tgtEl>
                                          <p:spTgt spid="205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5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304800" y="188913"/>
            <a:ext cx="8686800" cy="838200"/>
          </a:xfrm>
          <a:prstGeom prst="rect">
            <a:avLst/>
          </a:prstGeom>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3900" b="1" i="0" u="none" strike="noStrike" kern="1200" cap="all" spc="0" normalizeH="0" baseline="0" noProof="0" dirty="0" smtClean="0">
                <a:ln>
                  <a:noFill/>
                </a:ln>
                <a:solidFill>
                  <a:schemeClr val="accent1">
                    <a:lumMod val="75000"/>
                  </a:schemeClr>
                </a:solidFill>
                <a:effectLst>
                  <a:outerShdw blurRad="38100" dist="38100" dir="2700000" algn="tl">
                    <a:srgbClr val="000000">
                      <a:alpha val="43137"/>
                    </a:srgbClr>
                  </a:outerShdw>
                  <a:reflection blurRad="12700" stA="48000" endA="300" endPos="55000" dir="5400000" sy="-90000" algn="bl" rotWithShape="0"/>
                </a:effectLst>
                <a:uLnTx/>
                <a:uFillTx/>
                <a:latin typeface="+mj-lt"/>
                <a:ea typeface="+mj-ea"/>
                <a:cs typeface="Arial" charset="0"/>
              </a:rPr>
              <a:t>الاتفاقيات الدولية المهمة في تاريخ نشأة</a:t>
            </a:r>
            <a:r>
              <a:rPr kumimoji="0" lang="ar-SA" sz="3900" b="1" i="0" u="none" strike="noStrike" kern="1200" cap="all" spc="0" normalizeH="0" noProof="0" dirty="0" smtClean="0">
                <a:ln>
                  <a:noFill/>
                </a:ln>
                <a:solidFill>
                  <a:schemeClr val="accent1">
                    <a:lumMod val="75000"/>
                  </a:schemeClr>
                </a:solidFill>
                <a:effectLst>
                  <a:outerShdw blurRad="38100" dist="38100" dir="2700000" algn="tl">
                    <a:srgbClr val="000000">
                      <a:alpha val="43137"/>
                    </a:srgbClr>
                  </a:outerShdw>
                  <a:reflection blurRad="12700" stA="48000" endA="300" endPos="55000" dir="5400000" sy="-90000" algn="bl" rotWithShape="0"/>
                </a:effectLst>
                <a:uLnTx/>
                <a:uFillTx/>
                <a:latin typeface="+mj-lt"/>
                <a:ea typeface="+mj-ea"/>
                <a:cs typeface="Arial" charset="0"/>
              </a:rPr>
              <a:t> المملكة</a:t>
            </a:r>
            <a:endParaRPr kumimoji="0" lang="ar-SA" sz="3900" b="1" i="0" u="none" strike="noStrike" kern="1200" cap="all" spc="0" normalizeH="0" baseline="0" noProof="0" dirty="0">
              <a:ln>
                <a:noFill/>
              </a:ln>
              <a:solidFill>
                <a:schemeClr val="accent1">
                  <a:lumMod val="75000"/>
                </a:schemeClr>
              </a:solidFill>
              <a:effectLst>
                <a:outerShdw blurRad="38100" dist="38100" dir="2700000" algn="tl">
                  <a:srgbClr val="000000">
                    <a:alpha val="43137"/>
                  </a:srgbClr>
                </a:outerShdw>
                <a:reflection blurRad="12700" stA="48000" endA="300" endPos="55000" dir="5400000" sy="-90000" algn="bl" rotWithShape="0"/>
              </a:effectLst>
              <a:uLnTx/>
              <a:uFillTx/>
              <a:latin typeface="+mj-lt"/>
              <a:ea typeface="+mj-ea"/>
              <a:cs typeface="Arial" charset="0"/>
            </a:endParaRPr>
          </a:p>
        </p:txBody>
      </p:sp>
      <p:sp>
        <p:nvSpPr>
          <p:cNvPr id="3" name="TextBox 2"/>
          <p:cNvSpPr txBox="1"/>
          <p:nvPr/>
        </p:nvSpPr>
        <p:spPr>
          <a:xfrm>
            <a:off x="214282" y="928671"/>
            <a:ext cx="8501122" cy="6370975"/>
          </a:xfrm>
          <a:prstGeom prst="rect">
            <a:avLst/>
          </a:prstGeom>
          <a:noFill/>
        </p:spPr>
        <p:txBody>
          <a:bodyPr wrap="square" rtlCol="0">
            <a:spAutoFit/>
          </a:bodyPr>
          <a:lstStyle/>
          <a:p>
            <a:pPr algn="r" rtl="1"/>
            <a:r>
              <a:rPr lang="ar-SA" b="1" u="sng" dirty="0" smtClean="0">
                <a:solidFill>
                  <a:schemeClr val="accent2">
                    <a:lumMod val="75000"/>
                  </a:schemeClr>
                </a:solidFill>
                <a:effectLst>
                  <a:outerShdw blurRad="38100" dist="38100" dir="2700000" algn="tl">
                    <a:srgbClr val="000000">
                      <a:alpha val="43137"/>
                    </a:srgbClr>
                  </a:outerShdw>
                </a:effectLst>
              </a:rPr>
              <a:t>اتفاقية دارين:</a:t>
            </a:r>
          </a:p>
          <a:p>
            <a:pPr algn="r" rtl="1">
              <a:buFont typeface="Wingdings" pitchFamily="2" charset="2"/>
              <a:buChar char="ü"/>
            </a:pPr>
            <a:r>
              <a:rPr lang="ar-SA" dirty="0" smtClean="0"/>
              <a:t>بين المملكة العربية السعودية و بريطانيا و تمثل بدء التدخل البريطاني في المملكة بتقديم المعونات و منها 5000 جنيه استرليني شهرياً </a:t>
            </a:r>
          </a:p>
          <a:p>
            <a:pPr algn="r" rtl="1">
              <a:buFont typeface="Wingdings" pitchFamily="2" charset="2"/>
              <a:buChar char="ü"/>
            </a:pPr>
            <a:r>
              <a:rPr lang="ar-SA" dirty="0" smtClean="0"/>
              <a:t>تتضمن أيضا اعتراف بريطانيا بأراضي المملكة مقابل عدم تدخل ابن سعود في شؤون جيرانه أو التوسع فيها</a:t>
            </a:r>
          </a:p>
          <a:p>
            <a:pPr algn="r" rtl="1"/>
            <a:endParaRPr lang="ar-SA" dirty="0"/>
          </a:p>
          <a:p>
            <a:pPr algn="r" rtl="1"/>
            <a:r>
              <a:rPr lang="ar-SA" b="1" u="sng" dirty="0" smtClean="0">
                <a:solidFill>
                  <a:schemeClr val="accent2">
                    <a:lumMod val="75000"/>
                  </a:schemeClr>
                </a:solidFill>
                <a:effectLst>
                  <a:outerShdw blurRad="38100" dist="38100" dir="2700000" algn="tl">
                    <a:srgbClr val="000000">
                      <a:alpha val="43137"/>
                    </a:srgbClr>
                  </a:outerShdw>
                </a:effectLst>
              </a:rPr>
              <a:t>اتفاقية جدة مع بريطانيا:</a:t>
            </a:r>
          </a:p>
          <a:p>
            <a:pPr algn="r" rtl="1"/>
            <a:r>
              <a:rPr lang="ar-SA" dirty="0" smtClean="0"/>
              <a:t>و عد عسكري بدعم الحكومة البريطانية للمملكة في حال تعدي الأسرة الهاشمية عليها بشرط عدم تعدي ابن سعود على مشيخات الخليج</a:t>
            </a:r>
          </a:p>
          <a:p>
            <a:pPr algn="r" rtl="1"/>
            <a:endParaRPr lang="ar-SA" dirty="0"/>
          </a:p>
          <a:p>
            <a:pPr algn="r" rtl="1"/>
            <a:r>
              <a:rPr lang="ar-SA" b="1" u="sng" dirty="0" smtClean="0">
                <a:solidFill>
                  <a:schemeClr val="accent2">
                    <a:lumMod val="75000"/>
                  </a:schemeClr>
                </a:solidFill>
                <a:effectLst>
                  <a:outerShdw blurRad="38100" dist="38100" dir="2700000" algn="tl">
                    <a:srgbClr val="000000">
                      <a:alpha val="43137"/>
                    </a:srgbClr>
                  </a:outerShdw>
                </a:effectLst>
              </a:rPr>
              <a:t>بداية العلاقة السعودية الأمريكية:</a:t>
            </a:r>
          </a:p>
          <a:p>
            <a:pPr algn="r" rtl="1">
              <a:buFont typeface="Wingdings" pitchFamily="2" charset="2"/>
              <a:buChar char="ü"/>
            </a:pPr>
            <a:r>
              <a:rPr lang="ar-SA" dirty="0" smtClean="0"/>
              <a:t> لقاء الملك عبد العزيز مع روزفلت يوم 14-فبراير- 1945 في قناة السويس على متن باخرة حربية أمريكية لمناقشة محاور رئيسية و هي ..</a:t>
            </a:r>
          </a:p>
          <a:p>
            <a:pPr algn="r" rtl="1"/>
            <a:r>
              <a:rPr lang="ar-SA" dirty="0" smtClean="0"/>
              <a:t>النفط – التعاون العسكري – الزراعة  - قضية فلسطين </a:t>
            </a:r>
          </a:p>
          <a:p>
            <a:pPr algn="r" rtl="1"/>
            <a:endParaRPr lang="ar-SA" dirty="0"/>
          </a:p>
          <a:p>
            <a:pPr algn="r" rtl="1"/>
            <a:endParaRPr lang="ar-SA" dirty="0" smtClean="0"/>
          </a:p>
          <a:p>
            <a:pPr algn="r" rt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heckerboard(across)">
                                      <p:cBhvr>
                                        <p:cTn id="18" dur="500"/>
                                        <p:tgtEl>
                                          <p:spTgt spid="3">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checkerboard(across)">
                                      <p:cBhvr>
                                        <p:cTn id="26" dur="500"/>
                                        <p:tgtEl>
                                          <p:spTgt spid="3">
                                            <p:txEl>
                                              <p:pRg st="7" end="7"/>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checkerboard(across)">
                                      <p:cBhvr>
                                        <p:cTn id="29" dur="500"/>
                                        <p:tgtEl>
                                          <p:spTgt spid="3">
                                            <p:txEl>
                                              <p:pRg st="8" end="8"/>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heckerboard(across)">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بيضاوي 3"/>
          <p:cNvSpPr/>
          <p:nvPr/>
        </p:nvSpPr>
        <p:spPr>
          <a:xfrm>
            <a:off x="6804025" y="333375"/>
            <a:ext cx="1871663"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dirty="0"/>
              <a:t>ابن خلدون</a:t>
            </a:r>
          </a:p>
        </p:txBody>
      </p:sp>
      <p:sp>
        <p:nvSpPr>
          <p:cNvPr id="5" name="مستطيل مستدير الزوايا 4"/>
          <p:cNvSpPr/>
          <p:nvPr/>
        </p:nvSpPr>
        <p:spPr>
          <a:xfrm>
            <a:off x="2195513" y="404813"/>
            <a:ext cx="3097212"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dirty="0"/>
              <a:t>الدين و العصبية عاملان مهمان لنشوء الدولة</a:t>
            </a:r>
          </a:p>
        </p:txBody>
      </p:sp>
      <p:sp>
        <p:nvSpPr>
          <p:cNvPr id="6" name="مستطيل مستدير الزوايا 5"/>
          <p:cNvSpPr/>
          <p:nvPr/>
        </p:nvSpPr>
        <p:spPr>
          <a:xfrm>
            <a:off x="2124075" y="2492375"/>
            <a:ext cx="3240088" cy="15128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dirty="0"/>
              <a:t>يضمن تماسكها و يسهل التقييد بأوامر السلطة</a:t>
            </a:r>
          </a:p>
        </p:txBody>
      </p:sp>
      <p:sp>
        <p:nvSpPr>
          <p:cNvPr id="7" name="مستطيل 6"/>
          <p:cNvSpPr/>
          <p:nvPr/>
        </p:nvSpPr>
        <p:spPr>
          <a:xfrm>
            <a:off x="1619250" y="4581525"/>
            <a:ext cx="7056438" cy="1871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b="1" u="sng" dirty="0" err="1"/>
              <a:t>الدين </a:t>
            </a:r>
            <a:r>
              <a:rPr lang="ar-SA" b="1" u="sng" dirty="0"/>
              <a:t>: </a:t>
            </a:r>
            <a:r>
              <a:rPr lang="ar-SA" dirty="0"/>
              <a:t>يوفر عقيدة واحدة و تجانس المجتمع</a:t>
            </a:r>
          </a:p>
          <a:p>
            <a:pPr algn="ctr">
              <a:defRPr/>
            </a:pPr>
            <a:r>
              <a:rPr lang="ar-SA" b="1" u="sng" dirty="0"/>
              <a:t>العصبية: </a:t>
            </a:r>
            <a:r>
              <a:rPr lang="ar-SA" dirty="0"/>
              <a:t>تمثل القوة التي تساعد على الانتشار</a:t>
            </a:r>
          </a:p>
        </p:txBody>
      </p:sp>
      <p:cxnSp>
        <p:nvCxnSpPr>
          <p:cNvPr id="9" name="رابط كسهم مستقيم 8"/>
          <p:cNvCxnSpPr/>
          <p:nvPr/>
        </p:nvCxnSpPr>
        <p:spPr>
          <a:xfrm flipH="1">
            <a:off x="5508625" y="908050"/>
            <a:ext cx="935038" cy="0"/>
          </a:xfrm>
          <a:prstGeom prst="straightConnector1">
            <a:avLst/>
          </a:prstGeom>
          <a:ln>
            <a:tailEnd type="arrow"/>
          </a:ln>
          <a:effectLst>
            <a:outerShdw blurRad="50800" dist="38100" dir="18900000" algn="b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0" name="رابط كسهم مستقيم 9"/>
          <p:cNvCxnSpPr/>
          <p:nvPr/>
        </p:nvCxnSpPr>
        <p:spPr>
          <a:xfrm>
            <a:off x="3708400" y="1844675"/>
            <a:ext cx="0" cy="504825"/>
          </a:xfrm>
          <a:prstGeom prst="straightConnector1">
            <a:avLst/>
          </a:prstGeom>
          <a:ln>
            <a:tailEnd type="arrow"/>
          </a:ln>
          <a:effectLst>
            <a:outerShdw blurRad="50800" dist="38100" dir="18900000" algn="bl"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125538"/>
            <a:ext cx="8686800" cy="5327650"/>
          </a:xfrm>
        </p:spPr>
        <p:txBody>
          <a:bodyPr>
            <a:normAutofit fontScale="70000" lnSpcReduction="20000"/>
          </a:bodyPr>
          <a:lstStyle/>
          <a:p>
            <a:pPr eaLnBrk="1" fontAlgn="auto" hangingPunct="1">
              <a:spcAft>
                <a:spcPts val="0"/>
              </a:spcAft>
              <a:buFont typeface="Wingdings 2"/>
              <a:buChar char=""/>
              <a:defRPr/>
            </a:pPr>
            <a:r>
              <a:rPr lang="ar-SA" sz="5200" u="sng" dirty="0" smtClean="0">
                <a:effectLst>
                  <a:outerShdw blurRad="38100" dist="38100" dir="2700000" algn="tl">
                    <a:srgbClr val="000000">
                      <a:alpha val="43137"/>
                    </a:srgbClr>
                  </a:outerShdw>
                </a:effectLst>
                <a:cs typeface="+mn-cs"/>
              </a:rPr>
              <a:t>أهمية هذا التحالف و ميزته</a:t>
            </a:r>
          </a:p>
          <a:p>
            <a:pPr eaLnBrk="1" fontAlgn="auto" hangingPunct="1">
              <a:spcAft>
                <a:spcPts val="0"/>
              </a:spcAft>
              <a:buFont typeface="Wingdings 2"/>
              <a:buNone/>
              <a:defRPr/>
            </a:pPr>
            <a:endParaRPr lang="ar-SA" dirty="0" smtClean="0">
              <a:cs typeface="+mn-cs"/>
            </a:endParaRPr>
          </a:p>
          <a:p>
            <a:pPr marL="514350" indent="-514350" eaLnBrk="1" fontAlgn="auto" hangingPunct="1">
              <a:lnSpc>
                <a:spcPct val="160000"/>
              </a:lnSpc>
              <a:spcAft>
                <a:spcPts val="0"/>
              </a:spcAft>
              <a:buFont typeface="Wingdings" pitchFamily="2" charset="2"/>
              <a:buChar char="v"/>
              <a:defRPr/>
            </a:pPr>
            <a:r>
              <a:rPr lang="ar-SA" dirty="0" smtClean="0">
                <a:cs typeface="+mn-cs"/>
              </a:rPr>
              <a:t>كان العامل الرئيسي لتكوين السلطة السياسية وسط الجزيرة و بناء الدولة السعودية الأولى</a:t>
            </a:r>
          </a:p>
          <a:p>
            <a:pPr marL="514350" indent="-514350" eaLnBrk="1" fontAlgn="auto" hangingPunct="1">
              <a:lnSpc>
                <a:spcPct val="160000"/>
              </a:lnSpc>
              <a:spcAft>
                <a:spcPts val="0"/>
              </a:spcAft>
              <a:buFont typeface="Wingdings" pitchFamily="2" charset="2"/>
              <a:buChar char="v"/>
              <a:defRPr/>
            </a:pPr>
            <a:r>
              <a:rPr lang="ar-SA" dirty="0" smtClean="0">
                <a:cs typeface="+mn-cs"/>
              </a:rPr>
              <a:t>شكل الهوية السياسية و الدينية للمنطقة</a:t>
            </a:r>
          </a:p>
          <a:p>
            <a:pPr marL="514350" indent="-514350" eaLnBrk="1" fontAlgn="auto" hangingPunct="1">
              <a:lnSpc>
                <a:spcPct val="160000"/>
              </a:lnSpc>
              <a:spcAft>
                <a:spcPts val="0"/>
              </a:spcAft>
              <a:buFont typeface="Wingdings" pitchFamily="2" charset="2"/>
              <a:buChar char="v"/>
              <a:defRPr/>
            </a:pPr>
            <a:r>
              <a:rPr lang="ar-SA" dirty="0" smtClean="0">
                <a:cs typeface="+mn-cs"/>
              </a:rPr>
              <a:t>الدعوة الدينية وفرت الايديولوجية السياسية التي أمدت السلطة الشرعية السياسية و أعطت الدولة سبب للوجود</a:t>
            </a:r>
          </a:p>
          <a:p>
            <a:pPr marL="514350" indent="-514350" eaLnBrk="1" fontAlgn="auto" hangingPunct="1">
              <a:lnSpc>
                <a:spcPct val="160000"/>
              </a:lnSpc>
              <a:spcAft>
                <a:spcPts val="0"/>
              </a:spcAft>
              <a:buFont typeface="Wingdings" pitchFamily="2" charset="2"/>
              <a:buChar char="v"/>
              <a:defRPr/>
            </a:pPr>
            <a:r>
              <a:rPr lang="ar-SA" dirty="0" smtClean="0">
                <a:cs typeface="+mn-cs"/>
              </a:rPr>
              <a:t>بالتالي تم القضاء على الفوضى و الفراغ السياسيين </a:t>
            </a:r>
          </a:p>
          <a:p>
            <a:pPr marL="514350" indent="-514350" eaLnBrk="1" fontAlgn="auto" hangingPunct="1">
              <a:lnSpc>
                <a:spcPct val="160000"/>
              </a:lnSpc>
              <a:spcAft>
                <a:spcPts val="0"/>
              </a:spcAft>
              <a:buFont typeface="Wingdings" pitchFamily="2" charset="2"/>
              <a:buChar char="v"/>
              <a:defRPr/>
            </a:pPr>
            <a:r>
              <a:rPr lang="ar-SA" dirty="0" smtClean="0">
                <a:cs typeface="+mn-cs"/>
              </a:rPr>
              <a:t>و حصل محمد بن عبد الوهاب على الحماية و القوة السياسية التي تساعده لنشر مبادئه</a:t>
            </a:r>
          </a:p>
          <a:p>
            <a:pPr marL="514350" indent="-514350" eaLnBrk="1" fontAlgn="auto" hangingPunct="1">
              <a:spcAft>
                <a:spcPts val="0"/>
              </a:spcAft>
              <a:buFont typeface="Wingdings" pitchFamily="2" charset="2"/>
              <a:buChar char="v"/>
              <a:defRPr/>
            </a:pPr>
            <a:endParaRPr lang="ar-SA" dirty="0" smtClean="0">
              <a:cs typeface="+mn-cs"/>
            </a:endParaRPr>
          </a:p>
          <a:p>
            <a:pPr marL="514350" indent="-514350" eaLnBrk="1" fontAlgn="auto" hangingPunct="1">
              <a:spcAft>
                <a:spcPts val="0"/>
              </a:spcAft>
              <a:buFont typeface="Wingdings" pitchFamily="2" charset="2"/>
              <a:buChar char="v"/>
              <a:defRPr/>
            </a:pPr>
            <a:endParaRPr lang="ar-SA" dirty="0" smtClean="0">
              <a:cs typeface="+mn-cs"/>
            </a:endParaRPr>
          </a:p>
          <a:p>
            <a:pPr eaLnBrk="1" fontAlgn="auto" hangingPunct="1">
              <a:spcAft>
                <a:spcPts val="0"/>
              </a:spcAft>
              <a:buFont typeface="Wingdings 2"/>
              <a:buChar char=""/>
              <a:defRPr/>
            </a:pPr>
            <a:endParaRPr lang="ar-SA" dirty="0" smtClean="0">
              <a:cs typeface="+mn-cs"/>
            </a:endParaRPr>
          </a:p>
        </p:txBody>
      </p:sp>
      <p:sp>
        <p:nvSpPr>
          <p:cNvPr id="4" name="عنوان 1"/>
          <p:cNvSpPr>
            <a:spLocks noGrp="1"/>
          </p:cNvSpPr>
          <p:nvPr>
            <p:ph type="title"/>
          </p:nvPr>
        </p:nvSpPr>
        <p:spPr>
          <a:xfrm>
            <a:off x="304800" y="260350"/>
            <a:ext cx="8686800" cy="838200"/>
          </a:xfrm>
        </p:spPr>
        <p:txBody>
          <a:bodyPr/>
          <a:lstStyle/>
          <a:p>
            <a:pPr eaLnBrk="1" fontAlgn="auto" hangingPunct="1">
              <a:spcAft>
                <a:spcPts val="0"/>
              </a:spcAft>
              <a:defRPr/>
            </a:pPr>
            <a:r>
              <a:rPr lang="ar-SA" i="1" dirty="0" smtClean="0">
                <a:effectLst>
                  <a:outerShdw blurRad="38100" dist="38100" dir="2700000" algn="tl">
                    <a:srgbClr val="000000">
                      <a:alpha val="43137"/>
                    </a:srgbClr>
                  </a:outerShdw>
                  <a:reflection blurRad="12700" stA="48000" endA="300" endPos="55000" dir="5400000" sy="-90000" algn="bl" rotWithShape="0"/>
                </a:effectLst>
                <a:cs typeface="+mj-cs"/>
              </a:rPr>
              <a:t>الدولة السعودية </a:t>
            </a:r>
            <a:r>
              <a:rPr lang="ar-SA" i="1" dirty="0" err="1" smtClean="0">
                <a:effectLst>
                  <a:outerShdw blurRad="38100" dist="38100" dir="2700000" algn="tl">
                    <a:srgbClr val="000000">
                      <a:alpha val="43137"/>
                    </a:srgbClr>
                  </a:outerShdw>
                  <a:reflection blurRad="12700" stA="48000" endA="300" endPos="55000" dir="5400000" sy="-90000" algn="bl" rotWithShape="0"/>
                </a:effectLst>
                <a:cs typeface="+mj-cs"/>
              </a:rPr>
              <a:t>الأولى </a:t>
            </a:r>
            <a:r>
              <a:rPr lang="ar-SA" i="1" dirty="0" smtClean="0">
                <a:effectLst>
                  <a:outerShdw blurRad="38100" dist="38100" dir="2700000" algn="tl">
                    <a:srgbClr val="000000">
                      <a:alpha val="43137"/>
                    </a:srgbClr>
                  </a:outerShdw>
                  <a:reflection blurRad="12700" stA="48000" endA="300" endPos="55000" dir="5400000" sy="-90000" algn="bl" rotWithShape="0"/>
                </a:effectLst>
                <a:cs typeface="+mj-cs"/>
              </a:rPr>
              <a:t>(1157 </a:t>
            </a:r>
            <a:r>
              <a:rPr lang="ar-SA" i="1" dirty="0" err="1" smtClean="0">
                <a:effectLst>
                  <a:outerShdw blurRad="38100" dist="38100" dir="2700000" algn="tl">
                    <a:srgbClr val="000000">
                      <a:alpha val="43137"/>
                    </a:srgbClr>
                  </a:outerShdw>
                  <a:reflection blurRad="12700" stA="48000" endA="300" endPos="55000" dir="5400000" sy="-90000" algn="bl" rotWithShape="0"/>
                </a:effectLst>
                <a:cs typeface="+mj-cs"/>
              </a:rPr>
              <a:t>هـ </a:t>
            </a:r>
            <a:r>
              <a:rPr lang="ar-SA" i="1" dirty="0" smtClean="0">
                <a:effectLst>
                  <a:outerShdw blurRad="38100" dist="38100" dir="2700000" algn="tl">
                    <a:srgbClr val="000000">
                      <a:alpha val="43137"/>
                    </a:srgbClr>
                  </a:outerShdw>
                  <a:reflection blurRad="12700" stA="48000" endA="300" endPos="55000" dir="5400000" sy="-90000" algn="bl" rotWithShape="0"/>
                </a:effectLst>
                <a:cs typeface="+mj-cs"/>
              </a:rPr>
              <a:t>- </a:t>
            </a:r>
            <a:r>
              <a:rPr lang="ar-SA" i="1" dirty="0" err="1" smtClean="0">
                <a:effectLst>
                  <a:outerShdw blurRad="38100" dist="38100" dir="2700000" algn="tl">
                    <a:srgbClr val="000000">
                      <a:alpha val="43137"/>
                    </a:srgbClr>
                  </a:outerShdw>
                  <a:reflection blurRad="12700" stA="48000" endA="300" endPos="55000" dir="5400000" sy="-90000" algn="bl" rotWithShape="0"/>
                </a:effectLst>
                <a:cs typeface="+mj-cs"/>
              </a:rPr>
              <a:t>1233هـ)</a:t>
            </a:r>
            <a:endParaRPr lang="ar-SA" i="1" dirty="0">
              <a:effectLst>
                <a:outerShdw blurRad="38100" dist="38100" dir="2700000" algn="tl">
                  <a:srgbClr val="000000">
                    <a:alpha val="43137"/>
                  </a:srgbClr>
                </a:outerShdw>
                <a:reflection blurRad="12700" stA="48000" endA="300" endPos="55000" dir="5400000" sy="-90000" algn="bl" rotWithShape="0"/>
              </a:effectLst>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eaLnBrk="1" fontAlgn="auto" hangingPunct="1">
              <a:spcAft>
                <a:spcPts val="0"/>
              </a:spcAft>
              <a:defRPr/>
            </a:pPr>
            <a:r>
              <a:rPr lang="ar-SA" dirty="0" smtClean="0">
                <a:cs typeface="+mj-cs"/>
              </a:rPr>
              <a:t>أسباب سقوط </a:t>
            </a:r>
            <a:r>
              <a:rPr lang="ar-SA" dirty="0" smtClean="0">
                <a:cs typeface="+mj-cs"/>
              </a:rPr>
              <a:t>الدولة </a:t>
            </a:r>
            <a:r>
              <a:rPr lang="ar-SA" dirty="0" smtClean="0">
                <a:cs typeface="+mj-cs"/>
              </a:rPr>
              <a:t>الأولى</a:t>
            </a:r>
            <a:endParaRPr lang="ar-SA" dirty="0">
              <a:cs typeface="+mj-cs"/>
            </a:endParaRPr>
          </a:p>
        </p:txBody>
      </p:sp>
      <p:sp>
        <p:nvSpPr>
          <p:cNvPr id="3" name="عنصر نائب للمحتوى 2"/>
          <p:cNvSpPr>
            <a:spLocks noGrp="1"/>
          </p:cNvSpPr>
          <p:nvPr>
            <p:ph idx="1"/>
          </p:nvPr>
        </p:nvSpPr>
        <p:spPr/>
        <p:txBody>
          <a:bodyPr>
            <a:normAutofit fontScale="85000" lnSpcReduction="10000"/>
          </a:bodyPr>
          <a:lstStyle/>
          <a:p>
            <a:pPr eaLnBrk="1" fontAlgn="auto" hangingPunct="1">
              <a:lnSpc>
                <a:spcPct val="250000"/>
              </a:lnSpc>
              <a:spcAft>
                <a:spcPts val="0"/>
              </a:spcAft>
              <a:buFont typeface="Wingdings 2"/>
              <a:buChar char=""/>
              <a:defRPr/>
            </a:pPr>
            <a:r>
              <a:rPr lang="ar-SA" b="1" dirty="0" smtClean="0">
                <a:cs typeface="+mn-cs"/>
              </a:rPr>
              <a:t>بعد توسع الدولة و امتداد نفوذها نشأ خلاف عائلي على الحكم نتج عنه اغتيال الإمام تركي بن عبدالله </a:t>
            </a:r>
          </a:p>
          <a:p>
            <a:pPr eaLnBrk="1" fontAlgn="auto" hangingPunct="1">
              <a:lnSpc>
                <a:spcPct val="250000"/>
              </a:lnSpc>
              <a:spcAft>
                <a:spcPts val="0"/>
              </a:spcAft>
              <a:buFont typeface="Wingdings 2"/>
              <a:buChar char=""/>
              <a:defRPr/>
            </a:pPr>
            <a:r>
              <a:rPr lang="ar-SA" b="1" dirty="0" smtClean="0">
                <a:cs typeface="+mn-cs"/>
              </a:rPr>
              <a:t>قوة الدولة اعتمدت على شخص القائد</a:t>
            </a:r>
          </a:p>
          <a:p>
            <a:pPr eaLnBrk="1" fontAlgn="auto" hangingPunct="1">
              <a:lnSpc>
                <a:spcPct val="250000"/>
              </a:lnSpc>
              <a:spcAft>
                <a:spcPts val="0"/>
              </a:spcAft>
              <a:buFont typeface="Wingdings 2"/>
              <a:buChar char=""/>
              <a:defRPr/>
            </a:pPr>
            <a:r>
              <a:rPr lang="ar-SA" b="1" dirty="0" smtClean="0">
                <a:cs typeface="+mn-cs"/>
              </a:rPr>
              <a:t>التوسع كان سريع و غير مدروس</a:t>
            </a:r>
            <a:endParaRPr lang="ar-SA" b="1"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eaLnBrk="1" fontAlgn="auto" hangingPunct="1">
              <a:spcAft>
                <a:spcPts val="0"/>
              </a:spcAft>
              <a:defRPr/>
            </a:pPr>
            <a:r>
              <a:rPr lang="ar-SA" dirty="0" smtClean="0">
                <a:cs typeface="+mj-cs"/>
              </a:rPr>
              <a:t>الدولة السعودية الثانية</a:t>
            </a:r>
            <a:endParaRPr lang="ar-SA" dirty="0">
              <a:cs typeface="+mj-cs"/>
            </a:endParaRPr>
          </a:p>
        </p:txBody>
      </p:sp>
      <p:sp>
        <p:nvSpPr>
          <p:cNvPr id="3" name="عنصر نائب للمحتوى 2"/>
          <p:cNvSpPr>
            <a:spLocks noGrp="1"/>
          </p:cNvSpPr>
          <p:nvPr>
            <p:ph idx="1"/>
          </p:nvPr>
        </p:nvSpPr>
        <p:spPr>
          <a:xfrm>
            <a:off x="304800" y="1554163"/>
            <a:ext cx="8686800" cy="5303837"/>
          </a:xfrm>
        </p:spPr>
        <p:txBody>
          <a:bodyPr>
            <a:normAutofit fontScale="77500" lnSpcReduction="20000"/>
          </a:bodyPr>
          <a:lstStyle/>
          <a:p>
            <a:pPr eaLnBrk="1" fontAlgn="auto" hangingPunct="1">
              <a:lnSpc>
                <a:spcPct val="170000"/>
              </a:lnSpc>
              <a:spcAft>
                <a:spcPts val="0"/>
              </a:spcAft>
              <a:buFont typeface="Wingdings 2"/>
              <a:buChar char=""/>
              <a:defRPr/>
            </a:pPr>
            <a:r>
              <a:rPr lang="ar-SA" dirty="0" smtClean="0">
                <a:cs typeface="+mn-cs"/>
              </a:rPr>
              <a:t> استعاد  فيصل بن تركي الحكم </a:t>
            </a:r>
          </a:p>
          <a:p>
            <a:pPr eaLnBrk="1" fontAlgn="auto" hangingPunct="1">
              <a:lnSpc>
                <a:spcPct val="170000"/>
              </a:lnSpc>
              <a:spcAft>
                <a:spcPts val="0"/>
              </a:spcAft>
              <a:buFont typeface="Wingdings 2"/>
              <a:buChar char=""/>
              <a:defRPr/>
            </a:pPr>
            <a:r>
              <a:rPr lang="ar-SA" dirty="0" smtClean="0">
                <a:cs typeface="+mn-cs"/>
              </a:rPr>
              <a:t>تزايدت أطماع محمد علي باشا و فرض سيطرته على المنطقة و أسر </a:t>
            </a:r>
            <a:r>
              <a:rPr lang="ar-SA" dirty="0" smtClean="0">
                <a:cs typeface="+mn-cs"/>
              </a:rPr>
              <a:t>ا</a:t>
            </a:r>
            <a:r>
              <a:rPr lang="ar-SA" dirty="0" smtClean="0">
                <a:cs typeface="+mn-cs"/>
              </a:rPr>
              <a:t>لحاكم </a:t>
            </a:r>
            <a:r>
              <a:rPr lang="ar-SA" dirty="0" smtClean="0">
                <a:cs typeface="+mn-cs"/>
              </a:rPr>
              <a:t>السعودي لكنه بعد فتره هرب و استعاد الحكم</a:t>
            </a:r>
          </a:p>
          <a:p>
            <a:pPr eaLnBrk="1" fontAlgn="auto" hangingPunct="1">
              <a:lnSpc>
                <a:spcPct val="170000"/>
              </a:lnSpc>
              <a:spcAft>
                <a:spcPts val="0"/>
              </a:spcAft>
              <a:buFont typeface="Wingdings 2"/>
              <a:buChar char=""/>
              <a:defRPr/>
            </a:pPr>
            <a:r>
              <a:rPr lang="ar-SA" dirty="0" smtClean="0">
                <a:cs typeface="+mn-cs"/>
              </a:rPr>
              <a:t>توسعت القوة السعودية في هذه الفترة و ضمت الكثير من الأقاليم</a:t>
            </a:r>
          </a:p>
          <a:p>
            <a:pPr eaLnBrk="1" fontAlgn="auto" hangingPunct="1">
              <a:lnSpc>
                <a:spcPct val="170000"/>
              </a:lnSpc>
              <a:spcAft>
                <a:spcPts val="0"/>
              </a:spcAft>
              <a:buFont typeface="Wingdings 2"/>
              <a:buChar char=""/>
              <a:defRPr/>
            </a:pPr>
            <a:r>
              <a:rPr lang="ar-SA" dirty="0" smtClean="0">
                <a:cs typeface="+mn-cs"/>
              </a:rPr>
              <a:t>و تميزت بالأمن و الاستقرار حتى تنافس أبناء العائلة على الحكم مما أضعف قوتهم بالمنطقة و سمح لابن رشيد بسط نفوذه</a:t>
            </a:r>
          </a:p>
          <a:p>
            <a:pPr eaLnBrk="1" fontAlgn="auto" hangingPunct="1">
              <a:lnSpc>
                <a:spcPct val="170000"/>
              </a:lnSpc>
              <a:spcAft>
                <a:spcPts val="0"/>
              </a:spcAft>
              <a:buFont typeface="Wingdings 2"/>
              <a:buChar char=""/>
              <a:defRPr/>
            </a:pPr>
            <a:r>
              <a:rPr lang="ar-SA" dirty="0" smtClean="0">
                <a:cs typeface="+mn-cs"/>
              </a:rPr>
              <a:t>أدى ذلك لهروب الأمير عبد الرحمن بن فيصل للكويت  </a:t>
            </a:r>
          </a:p>
          <a:p>
            <a:pPr eaLnBrk="1" fontAlgn="auto" hangingPunct="1">
              <a:lnSpc>
                <a:spcPct val="170000"/>
              </a:lnSpc>
              <a:spcAft>
                <a:spcPts val="0"/>
              </a:spcAft>
              <a:buFont typeface="Wingdings 2"/>
              <a:buChar char=""/>
              <a:defRPr/>
            </a:pPr>
            <a:endParaRPr lang="ar-SA" dirty="0" smtClean="0">
              <a:cs typeface="+mn-cs"/>
            </a:endParaRPr>
          </a:p>
          <a:p>
            <a:pPr eaLnBrk="1" fontAlgn="auto" hangingPunct="1">
              <a:lnSpc>
                <a:spcPct val="170000"/>
              </a:lnSpc>
              <a:spcAft>
                <a:spcPts val="0"/>
              </a:spcAft>
              <a:buFont typeface="Wingdings 2"/>
              <a:buChar char=""/>
              <a:defRPr/>
            </a:pPr>
            <a:endParaRPr lang="ar-SA" dirty="0">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eaLnBrk="1" fontAlgn="auto" hangingPunct="1">
              <a:spcAft>
                <a:spcPts val="0"/>
              </a:spcAft>
              <a:defRPr/>
            </a:pPr>
            <a:r>
              <a:rPr lang="ar-SA" dirty="0" smtClean="0">
                <a:cs typeface="+mj-cs"/>
              </a:rPr>
              <a:t>مواصفات الدولتين الأولى و الثانية</a:t>
            </a:r>
            <a:endParaRPr lang="ar-SA" dirty="0">
              <a:cs typeface="+mj-cs"/>
            </a:endParaRPr>
          </a:p>
        </p:txBody>
      </p:sp>
      <p:sp>
        <p:nvSpPr>
          <p:cNvPr id="16387" name="عنصر نائب للمحتوى 2"/>
          <p:cNvSpPr>
            <a:spLocks noGrp="1"/>
          </p:cNvSpPr>
          <p:nvPr>
            <p:ph idx="1"/>
          </p:nvPr>
        </p:nvSpPr>
        <p:spPr/>
        <p:txBody>
          <a:bodyPr/>
          <a:lstStyle/>
          <a:p>
            <a:pPr eaLnBrk="1" hangingPunct="1"/>
            <a:r>
              <a:rPr lang="ar-SA" dirty="0" smtClean="0">
                <a:cs typeface="Tahoma" pitchFamily="34" charset="0"/>
              </a:rPr>
              <a:t>بساطة البنى السياسية</a:t>
            </a:r>
          </a:p>
          <a:p>
            <a:pPr eaLnBrk="1" hangingPunct="1"/>
            <a:r>
              <a:rPr lang="ar-SA" dirty="0" smtClean="0">
                <a:cs typeface="Tahoma" pitchFamily="34" charset="0"/>
              </a:rPr>
              <a:t>الممارسة التقليدية للسلطة</a:t>
            </a:r>
          </a:p>
          <a:p>
            <a:pPr eaLnBrk="1" hangingPunct="1"/>
            <a:r>
              <a:rPr lang="ar-SA" dirty="0" smtClean="0">
                <a:cs typeface="Tahoma" pitchFamily="34" charset="0"/>
              </a:rPr>
              <a:t>غياب الأجهزة و المؤسسات الإدارية السياسية</a:t>
            </a:r>
          </a:p>
          <a:p>
            <a:pPr eaLnBrk="1" hangingPunct="1"/>
            <a:r>
              <a:rPr lang="ar-SA" dirty="0" smtClean="0">
                <a:cs typeface="Tahoma" pitchFamily="34" charset="0"/>
              </a:rPr>
              <a:t>ارتباط مدى قوة الدولة بشخص القائد</a:t>
            </a:r>
          </a:p>
          <a:p>
            <a:pPr eaLnBrk="1" hangingPunct="1"/>
            <a:r>
              <a:rPr lang="ar-SA" dirty="0" smtClean="0">
                <a:cs typeface="Tahoma" pitchFamily="34" charset="0"/>
              </a:rPr>
              <a:t>شرعية النظام تستمد من الولاء للشخص و كفاءة القيادة</a:t>
            </a:r>
          </a:p>
          <a:p>
            <a:pPr eaLnBrk="1" hangingPunct="1"/>
            <a:r>
              <a:rPr lang="ar-SA" dirty="0" smtClean="0">
                <a:cs typeface="Tahoma" pitchFamily="34" charset="0"/>
              </a:rPr>
              <a:t>دور العقيدة كرابط الوحدة ما بين القوى السياسية</a:t>
            </a:r>
          </a:p>
          <a:p>
            <a:pPr eaLnBrk="1" hangingPunct="1"/>
            <a:r>
              <a:rPr lang="ar-SA" dirty="0" smtClean="0">
                <a:cs typeface="Tahoma" pitchFamily="34" charset="0"/>
              </a:rPr>
              <a:t>ضعف القوة العسكرية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eaLnBrk="1" fontAlgn="auto" hangingPunct="1">
              <a:spcAft>
                <a:spcPts val="0"/>
              </a:spcAft>
              <a:defRPr/>
            </a:pPr>
            <a:r>
              <a:rPr lang="ar-SA" dirty="0" smtClean="0">
                <a:cs typeface="+mj-cs"/>
              </a:rPr>
              <a:t>أسباب ضعف الدولتين الأولى و الثانية</a:t>
            </a:r>
            <a:endParaRPr lang="ar-SA" dirty="0">
              <a:cs typeface="+mj-cs"/>
            </a:endParaRPr>
          </a:p>
        </p:txBody>
      </p:sp>
      <p:sp>
        <p:nvSpPr>
          <p:cNvPr id="17411" name="عنصر نائب للمحتوى 2"/>
          <p:cNvSpPr>
            <a:spLocks noGrp="1"/>
          </p:cNvSpPr>
          <p:nvPr>
            <p:ph idx="1"/>
          </p:nvPr>
        </p:nvSpPr>
        <p:spPr>
          <a:xfrm>
            <a:off x="714348" y="1554163"/>
            <a:ext cx="8277252" cy="4525962"/>
          </a:xfrm>
        </p:spPr>
        <p:txBody>
          <a:bodyPr/>
          <a:lstStyle/>
          <a:p>
            <a:pPr eaLnBrk="1" hangingPunct="1">
              <a:lnSpc>
                <a:spcPct val="150000"/>
              </a:lnSpc>
            </a:pPr>
            <a:r>
              <a:rPr lang="ar-SA" dirty="0" smtClean="0">
                <a:cs typeface="Tahoma" pitchFamily="34" charset="0"/>
              </a:rPr>
              <a:t>الفوضى و الفراغ السياسيين وسط الجزيرة</a:t>
            </a:r>
          </a:p>
          <a:p>
            <a:pPr eaLnBrk="1" hangingPunct="1">
              <a:lnSpc>
                <a:spcPct val="150000"/>
              </a:lnSpc>
            </a:pPr>
            <a:r>
              <a:rPr lang="ar-SA" dirty="0" smtClean="0">
                <a:cs typeface="Tahoma" pitchFamily="34" charset="0"/>
              </a:rPr>
              <a:t>صعوبة المواصلات و البعد الجغرافي لترامي أطراف الدولة</a:t>
            </a:r>
          </a:p>
          <a:p>
            <a:pPr eaLnBrk="1" hangingPunct="1">
              <a:lnSpc>
                <a:spcPct val="150000"/>
              </a:lnSpc>
            </a:pPr>
            <a:r>
              <a:rPr lang="ar-SA" dirty="0" smtClean="0">
                <a:cs typeface="Tahoma" pitchFamily="34" charset="0"/>
              </a:rPr>
              <a:t> التناحر ما بين القبائل أدى لسهوله اختراق الدولة</a:t>
            </a:r>
          </a:p>
          <a:p>
            <a:pPr eaLnBrk="1" hangingPunct="1">
              <a:lnSpc>
                <a:spcPct val="150000"/>
              </a:lnSpc>
            </a:pPr>
            <a:r>
              <a:rPr lang="ar-SA" dirty="0" smtClean="0">
                <a:cs typeface="Tahoma" pitchFamily="34" charset="0"/>
              </a:rPr>
              <a:t>التدخل الأجنبي و الحملات العسكرية الخارجية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ox(in)">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ox(in)">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ox(in)">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box(in)">
                                      <p:cBhvr>
                                        <p:cTn id="22"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eaLnBrk="1" fontAlgn="auto" hangingPunct="1">
              <a:spcAft>
                <a:spcPts val="0"/>
              </a:spcAft>
              <a:defRPr/>
            </a:pPr>
            <a:r>
              <a:rPr lang="ar-SA" i="1" dirty="0" smtClean="0">
                <a:effectLst>
                  <a:outerShdw blurRad="38100" dist="38100" dir="2700000" algn="tl">
                    <a:srgbClr val="000000">
                      <a:alpha val="43137"/>
                    </a:srgbClr>
                  </a:outerShdw>
                  <a:reflection blurRad="12700" stA="48000" endA="300" endPos="55000" dir="5400000" sy="-90000" algn="bl" rotWithShape="0"/>
                </a:effectLst>
                <a:cs typeface="+mj-cs"/>
              </a:rPr>
              <a:t>اهم الاحداث التاريخية</a:t>
            </a:r>
            <a:endParaRPr lang="ar-SA" i="1" dirty="0">
              <a:effectLst>
                <a:outerShdw blurRad="38100" dist="38100" dir="2700000" algn="tl">
                  <a:srgbClr val="000000">
                    <a:alpha val="43137"/>
                  </a:srgbClr>
                </a:outerShdw>
                <a:reflection blurRad="12700" stA="48000" endA="300" endPos="55000" dir="5400000" sy="-90000" algn="bl" rotWithShape="0"/>
              </a:effectLst>
              <a:cs typeface="+mj-cs"/>
            </a:endParaRPr>
          </a:p>
        </p:txBody>
      </p:sp>
      <p:sp>
        <p:nvSpPr>
          <p:cNvPr id="4" name="Rectangle 3"/>
          <p:cNvSpPr>
            <a:spLocks noGrp="1" noChangeArrowheads="1"/>
          </p:cNvSpPr>
          <p:nvPr>
            <p:ph idx="1"/>
          </p:nvPr>
        </p:nvSpPr>
        <p:spPr/>
        <p:txBody>
          <a:bodyPr/>
          <a:lstStyle/>
          <a:p>
            <a:pPr eaLnBrk="1" hangingPunct="1"/>
            <a:r>
              <a:rPr lang="ar-SA" smtClean="0">
                <a:cs typeface="Tahoma" pitchFamily="34" charset="0"/>
              </a:rPr>
              <a:t>بدأت الخطوة الاولى فى بناء الدولة السعودية عندما تمكن الملك عبد العزيز  بن عبدالرحمن من فتح الرياض </a:t>
            </a:r>
            <a:r>
              <a:rPr lang="en-US" smtClean="0">
                <a:cs typeface="Tahoma" pitchFamily="34" charset="0"/>
              </a:rPr>
              <a:t> </a:t>
            </a:r>
            <a:r>
              <a:rPr lang="ar-SA" smtClean="0">
                <a:cs typeface="Tahoma" pitchFamily="34" charset="0"/>
              </a:rPr>
              <a:t>و استعادتها عام 1901-1319وبعد ذلك فتح باقى اجزاء المملكة</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796</TotalTime>
  <Words>1142</Words>
  <Application>Microsoft Office PowerPoint</Application>
  <PresentationFormat>عرض على الشاشة (3:4)‏</PresentationFormat>
  <Paragraphs>124</Paragraphs>
  <Slides>29</Slides>
  <Notes>0</Notes>
  <HiddenSlides>0</HiddenSlides>
  <MMClips>0</MMClips>
  <ScaleCrop>false</ScaleCrop>
  <HeadingPairs>
    <vt:vector size="4" baseType="variant">
      <vt:variant>
        <vt:lpstr>سمة</vt:lpstr>
      </vt:variant>
      <vt:variant>
        <vt:i4>1</vt:i4>
      </vt:variant>
      <vt:variant>
        <vt:lpstr>عناوين الشرائح</vt:lpstr>
      </vt:variant>
      <vt:variant>
        <vt:i4>29</vt:i4>
      </vt:variant>
    </vt:vector>
  </HeadingPairs>
  <TitlesOfParts>
    <vt:vector size="30" baseType="lpstr">
      <vt:lpstr>رحلة</vt:lpstr>
      <vt:lpstr>تاريخ نشأة الدولة السعودية  </vt:lpstr>
      <vt:lpstr>الدولة السعودية الأولى (1157 هـ - 1233هـ)</vt:lpstr>
      <vt:lpstr>الشريحة 3</vt:lpstr>
      <vt:lpstr>الدولة السعودية الأولى (1157 هـ - 1233هـ)</vt:lpstr>
      <vt:lpstr>أسباب سقوط الدولة الأولى</vt:lpstr>
      <vt:lpstr>الدولة السعودية الثانية</vt:lpstr>
      <vt:lpstr>مواصفات الدولتين الأولى و الثانية</vt:lpstr>
      <vt:lpstr>أسباب ضعف الدولتين الأولى و الثانية</vt:lpstr>
      <vt:lpstr>اهم الاحداث التاريخية</vt:lpstr>
      <vt:lpstr>  توحدت المملكة بجميع مناطقها تحت مسمى المملكة العربية السعودية  عام 1351 الموافق 23 /9 عام 1932 و بذلك أصبح اليوم الوطني للبلاد أول أيام برج الميزان  لأنه بذلك يمثل يوم قيام المملكة كدولة ذات سيادة</vt:lpstr>
      <vt:lpstr>الانجاز التأسيسي   </vt:lpstr>
      <vt:lpstr>الشريحة 12</vt:lpstr>
      <vt:lpstr>الشريحة 13</vt:lpstr>
      <vt:lpstr>الشريحة 14</vt:lpstr>
      <vt:lpstr>القيادة السياسية </vt:lpstr>
      <vt:lpstr>الشريحة 16</vt:lpstr>
      <vt:lpstr>الشريحة 17</vt:lpstr>
      <vt:lpstr>الشريحة 18</vt:lpstr>
      <vt:lpstr>الشريحة 19</vt:lpstr>
      <vt:lpstr>قيادة الملك عبد العزيز</vt:lpstr>
      <vt:lpstr>الشريحة 21</vt:lpstr>
      <vt:lpstr>الشريحة 22</vt:lpstr>
      <vt:lpstr>الشريحة 23</vt:lpstr>
      <vt:lpstr>الشريحة 24</vt:lpstr>
      <vt:lpstr>الشريحة 25</vt:lpstr>
      <vt:lpstr>إنجازات القدرة القيادية  للملك عبد العزبز</vt:lpstr>
      <vt:lpstr>إنجازات القدرة القيادية  للملك عبد العزبز</vt:lpstr>
      <vt:lpstr>الشريحة 28</vt:lpstr>
      <vt:lpstr>الشريحة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اهم الاحداث التاريخية</dc:title>
  <dc:creator>Apple</dc:creator>
  <cp:lastModifiedBy>00015966</cp:lastModifiedBy>
  <cp:revision>43</cp:revision>
  <dcterms:created xsi:type="dcterms:W3CDTF">2004-09-04T12:54:36Z</dcterms:created>
  <dcterms:modified xsi:type="dcterms:W3CDTF">2014-03-16T08:24:53Z</dcterms:modified>
</cp:coreProperties>
</file>